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71"/>
  </p:handoutMasterIdLst>
  <p:sldIdLst>
    <p:sldId id="256" r:id="rId3"/>
    <p:sldId id="688" r:id="rId5"/>
    <p:sldId id="745" r:id="rId6"/>
    <p:sldId id="780" r:id="rId7"/>
    <p:sldId id="744" r:id="rId8"/>
    <p:sldId id="690" r:id="rId9"/>
    <p:sldId id="763" r:id="rId10"/>
    <p:sldId id="742" r:id="rId11"/>
    <p:sldId id="554" r:id="rId12"/>
    <p:sldId id="776" r:id="rId13"/>
    <p:sldId id="555" r:id="rId14"/>
    <p:sldId id="558" r:id="rId15"/>
    <p:sldId id="680" r:id="rId16"/>
    <p:sldId id="681" r:id="rId17"/>
    <p:sldId id="682" r:id="rId18"/>
    <p:sldId id="746" r:id="rId19"/>
    <p:sldId id="740" r:id="rId20"/>
    <p:sldId id="559" r:id="rId21"/>
    <p:sldId id="683" r:id="rId22"/>
    <p:sldId id="679" r:id="rId23"/>
    <p:sldId id="684" r:id="rId24"/>
    <p:sldId id="695" r:id="rId25"/>
    <p:sldId id="799" r:id="rId26"/>
    <p:sldId id="800" r:id="rId27"/>
    <p:sldId id="801" r:id="rId28"/>
    <p:sldId id="756" r:id="rId29"/>
    <p:sldId id="754" r:id="rId30"/>
    <p:sldId id="802" r:id="rId31"/>
    <p:sldId id="803" r:id="rId32"/>
    <p:sldId id="747" r:id="rId33"/>
    <p:sldId id="748" r:id="rId34"/>
    <p:sldId id="749" r:id="rId35"/>
    <p:sldId id="704" r:id="rId36"/>
    <p:sldId id="705" r:id="rId37"/>
    <p:sldId id="706" r:id="rId38"/>
    <p:sldId id="750" r:id="rId39"/>
    <p:sldId id="707" r:id="rId40"/>
    <p:sldId id="739" r:id="rId41"/>
    <p:sldId id="729" r:id="rId42"/>
    <p:sldId id="730" r:id="rId43"/>
    <p:sldId id="731" r:id="rId44"/>
    <p:sldId id="732" r:id="rId45"/>
    <p:sldId id="718" r:id="rId46"/>
    <p:sldId id="719" r:id="rId47"/>
    <p:sldId id="751" r:id="rId48"/>
    <p:sldId id="781" r:id="rId49"/>
    <p:sldId id="782" r:id="rId50"/>
    <p:sldId id="752" r:id="rId51"/>
    <p:sldId id="767" r:id="rId52"/>
    <p:sldId id="770" r:id="rId53"/>
    <p:sldId id="727" r:id="rId54"/>
    <p:sldId id="804" r:id="rId55"/>
    <p:sldId id="773" r:id="rId56"/>
    <p:sldId id="755" r:id="rId57"/>
    <p:sldId id="851" r:id="rId58"/>
    <p:sldId id="852" r:id="rId59"/>
    <p:sldId id="853" r:id="rId60"/>
    <p:sldId id="777" r:id="rId61"/>
    <p:sldId id="792" r:id="rId62"/>
    <p:sldId id="793" r:id="rId63"/>
    <p:sldId id="794" r:id="rId64"/>
    <p:sldId id="795" r:id="rId65"/>
    <p:sldId id="796" r:id="rId66"/>
    <p:sldId id="797" r:id="rId67"/>
    <p:sldId id="786" r:id="rId68"/>
    <p:sldId id="798" r:id="rId69"/>
    <p:sldId id="724" r:id="rId70"/>
  </p:sldIdLst>
  <p:sldSz cx="9144000" cy="6858000" type="screen4x3"/>
  <p:notesSz cx="6797675" cy="9928225"/>
  <p:custDataLst>
    <p:tags r:id="rId75"/>
  </p:custDataLst>
  <p:defaultTextStyle>
    <a:defPPr>
      <a:defRPr lang="ko-KR"/>
    </a:defPPr>
    <a:lvl1pPr algn="l" rtl="0" eaLnBrk="0" fontAlgn="base" hangingPunct="0">
      <a:spcBef>
        <a:spcPct val="0"/>
      </a:spcBef>
      <a:spcAft>
        <a:spcPct val="0"/>
      </a:spcAft>
      <a:defRPr sz="2000" b="1" u="sng" kern="1200">
        <a:solidFill>
          <a:schemeClr val="accent1"/>
        </a:solidFill>
        <a:latin typeface="Lucida Sans Unicode" panose="020B0602030504020204" pitchFamily="34" charset="0"/>
        <a:ea typeface="굴림" pitchFamily="50" charset="-127"/>
        <a:cs typeface="+mn-cs"/>
      </a:defRPr>
    </a:lvl1pPr>
    <a:lvl2pPr marL="457200" algn="l" rtl="0" eaLnBrk="0" fontAlgn="base" hangingPunct="0">
      <a:spcBef>
        <a:spcPct val="0"/>
      </a:spcBef>
      <a:spcAft>
        <a:spcPct val="0"/>
      </a:spcAft>
      <a:defRPr sz="2000" b="1" u="sng" kern="1200">
        <a:solidFill>
          <a:schemeClr val="accent1"/>
        </a:solidFill>
        <a:latin typeface="Lucida Sans Unicode" panose="020B0602030504020204" pitchFamily="34" charset="0"/>
        <a:ea typeface="굴림" pitchFamily="50" charset="-127"/>
        <a:cs typeface="+mn-cs"/>
      </a:defRPr>
    </a:lvl2pPr>
    <a:lvl3pPr marL="914400" algn="l" rtl="0" eaLnBrk="0" fontAlgn="base" hangingPunct="0">
      <a:spcBef>
        <a:spcPct val="0"/>
      </a:spcBef>
      <a:spcAft>
        <a:spcPct val="0"/>
      </a:spcAft>
      <a:defRPr sz="2000" b="1" u="sng" kern="1200">
        <a:solidFill>
          <a:schemeClr val="accent1"/>
        </a:solidFill>
        <a:latin typeface="Lucida Sans Unicode" panose="020B0602030504020204" pitchFamily="34" charset="0"/>
        <a:ea typeface="굴림" pitchFamily="50" charset="-127"/>
        <a:cs typeface="+mn-cs"/>
      </a:defRPr>
    </a:lvl3pPr>
    <a:lvl4pPr marL="1371600" algn="l" rtl="0" eaLnBrk="0" fontAlgn="base" hangingPunct="0">
      <a:spcBef>
        <a:spcPct val="0"/>
      </a:spcBef>
      <a:spcAft>
        <a:spcPct val="0"/>
      </a:spcAft>
      <a:defRPr sz="2000" b="1" u="sng" kern="1200">
        <a:solidFill>
          <a:schemeClr val="accent1"/>
        </a:solidFill>
        <a:latin typeface="Lucida Sans Unicode" panose="020B0602030504020204" pitchFamily="34" charset="0"/>
        <a:ea typeface="굴림" pitchFamily="50" charset="-127"/>
        <a:cs typeface="+mn-cs"/>
      </a:defRPr>
    </a:lvl4pPr>
    <a:lvl5pPr marL="1828800" algn="l" rtl="0" eaLnBrk="0" fontAlgn="base" hangingPunct="0">
      <a:spcBef>
        <a:spcPct val="0"/>
      </a:spcBef>
      <a:spcAft>
        <a:spcPct val="0"/>
      </a:spcAft>
      <a:defRPr sz="2000" b="1" u="sng" kern="1200">
        <a:solidFill>
          <a:schemeClr val="accent1"/>
        </a:solidFill>
        <a:latin typeface="Lucida Sans Unicode" panose="020B0602030504020204" pitchFamily="34" charset="0"/>
        <a:ea typeface="굴림" pitchFamily="50" charset="-127"/>
        <a:cs typeface="+mn-cs"/>
      </a:defRPr>
    </a:lvl5pPr>
    <a:lvl6pPr marL="2286000" algn="l" defTabSz="914400" rtl="0" eaLnBrk="1" latinLnBrk="0" hangingPunct="1">
      <a:defRPr sz="2000" b="1" u="sng" kern="1200">
        <a:solidFill>
          <a:schemeClr val="accent1"/>
        </a:solidFill>
        <a:latin typeface="Lucida Sans Unicode" panose="020B0602030504020204" pitchFamily="34" charset="0"/>
        <a:ea typeface="굴림" pitchFamily="50" charset="-127"/>
        <a:cs typeface="+mn-cs"/>
      </a:defRPr>
    </a:lvl6pPr>
    <a:lvl7pPr marL="2743200" algn="l" defTabSz="914400" rtl="0" eaLnBrk="1" latinLnBrk="0" hangingPunct="1">
      <a:defRPr sz="2000" b="1" u="sng" kern="1200">
        <a:solidFill>
          <a:schemeClr val="accent1"/>
        </a:solidFill>
        <a:latin typeface="Lucida Sans Unicode" panose="020B0602030504020204" pitchFamily="34" charset="0"/>
        <a:ea typeface="굴림" pitchFamily="50" charset="-127"/>
        <a:cs typeface="+mn-cs"/>
      </a:defRPr>
    </a:lvl7pPr>
    <a:lvl8pPr marL="3200400" algn="l" defTabSz="914400" rtl="0" eaLnBrk="1" latinLnBrk="0" hangingPunct="1">
      <a:defRPr sz="2000" b="1" u="sng" kern="1200">
        <a:solidFill>
          <a:schemeClr val="accent1"/>
        </a:solidFill>
        <a:latin typeface="Lucida Sans Unicode" panose="020B0602030504020204" pitchFamily="34" charset="0"/>
        <a:ea typeface="굴림" pitchFamily="50" charset="-127"/>
        <a:cs typeface="+mn-cs"/>
      </a:defRPr>
    </a:lvl8pPr>
    <a:lvl9pPr marL="3657600" algn="l" defTabSz="914400" rtl="0" eaLnBrk="1" latinLnBrk="0" hangingPunct="1">
      <a:defRPr sz="2000" b="1" u="sng" kern="1200">
        <a:solidFill>
          <a:schemeClr val="accent1"/>
        </a:solidFill>
        <a:latin typeface="Lucida Sans Unicode" panose="020B0602030504020204" pitchFamily="34" charset="0"/>
        <a:ea typeface="굴림" pitchFamily="50" charset="-127"/>
        <a:cs typeface="+mn-cs"/>
      </a:defRPr>
    </a:lvl9pPr>
  </p:defaultTextStyle>
  <p:extLst>
    <p:ext uri="{EFAFB233-063F-42B5-8137-9DF3F51BA10A}">
      <p15:sldGuideLst xmlns:p15="http://schemas.microsoft.com/office/powerpoint/2012/main">
        <p15:guide id="1" orient="horz" pos="2160" userDrawn="1">
          <p15:clr>
            <a:srgbClr val="A4A3A4"/>
          </p15:clr>
        </p15:guide>
        <p15:guide id="2"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0FC"/>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5" autoAdjust="0"/>
    <p:restoredTop sz="76733" autoAdjust="0"/>
  </p:normalViewPr>
  <p:slideViewPr>
    <p:cSldViewPr showGuides="1">
      <p:cViewPr varScale="1">
        <p:scale>
          <a:sx n="65" d="100"/>
          <a:sy n="65" d="100"/>
        </p:scale>
        <p:origin x="1315" y="48"/>
      </p:cViewPr>
      <p:guideLst>
        <p:guide orient="horz" pos="2160"/>
        <p:guide pos="2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1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gs" Target="tags/tag7.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7.vml.rels><?xml version="1.0" encoding="UTF-8" standalone="yes"?>
<Relationships xmlns="http://schemas.openxmlformats.org/package/2006/relationships"><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77D74D03-4265-486C-B77C-D2F4B9334129}" type="datetimeFigureOut">
              <a:rPr lang="zh-CN" altLang="en-US" smtClean="0"/>
            </a:fld>
            <a:endParaRPr lang="zh-CN" altLang="en-US"/>
          </a:p>
        </p:txBody>
      </p:sp>
      <p:sp>
        <p:nvSpPr>
          <p:cNvPr id="4" name="页脚占位符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86A358EE-4D1C-46C9-A27A-9F18F8C1F39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algn="l" eaLnBrk="1" latinLnBrk="1" hangingPunct="1">
              <a:buFontTx/>
              <a:buNone/>
              <a:defRPr kumimoji="1" sz="1200" b="0" u="none">
                <a:solidFill>
                  <a:schemeClr val="tx1"/>
                </a:solidFill>
                <a:latin typeface="굴림" pitchFamily="50" charset="-127"/>
              </a:defRPr>
            </a:lvl1pPr>
          </a:lstStyle>
          <a:p>
            <a:pPr>
              <a:defRPr/>
            </a:pPr>
            <a:endParaRPr lang="en-US" altLang="ko-KR"/>
          </a:p>
        </p:txBody>
      </p:sp>
      <p:sp>
        <p:nvSpPr>
          <p:cNvPr id="8195" name="Rectangle 3"/>
          <p:cNvSpPr>
            <a:spLocks noGrp="1" noChangeArrowheads="1"/>
          </p:cNvSpPr>
          <p:nvPr>
            <p:ph type="dt" idx="1"/>
          </p:nvPr>
        </p:nvSpPr>
        <p:spPr bwMode="auto">
          <a:xfrm>
            <a:off x="3850443" y="0"/>
            <a:ext cx="2945659" cy="496411"/>
          </a:xfrm>
          <a:prstGeom prst="rect">
            <a:avLst/>
          </a:prstGeom>
          <a:noFill/>
          <a:ln w="9525">
            <a:noFill/>
            <a:miter lim="800000"/>
          </a:ln>
          <a:effectLst/>
        </p:spPr>
        <p:txBody>
          <a:bodyPr vert="horz" wrap="square" lIns="91440" tIns="45720" rIns="91440" bIns="45720" numCol="1" anchor="t" anchorCtr="0" compatLnSpc="1"/>
          <a:lstStyle>
            <a:lvl1pPr algn="r" eaLnBrk="1" latinLnBrk="1" hangingPunct="1">
              <a:buFontTx/>
              <a:buNone/>
              <a:defRPr kumimoji="1" sz="1200" b="0" u="none">
                <a:solidFill>
                  <a:schemeClr val="tx1"/>
                </a:solidFill>
                <a:latin typeface="굴림" pitchFamily="50" charset="-127"/>
              </a:defRPr>
            </a:lvl1pPr>
          </a:lstStyle>
          <a:p>
            <a:pPr>
              <a:defRPr/>
            </a:pPr>
            <a:endParaRPr lang="en-US" altLang="ko-KR"/>
          </a:p>
        </p:txBody>
      </p:sp>
      <p:sp>
        <p:nvSpPr>
          <p:cNvPr id="14340" name="Rectangle 4"/>
          <p:cNvSpPr>
            <a:spLocks noGrp="1" noRot="1" noChangeAspect="1" noChangeArrowheads="1" noTextEdit="1"/>
          </p:cNvSpPr>
          <p:nvPr>
            <p:ph type="sldImg" idx="4294967295"/>
          </p:nvPr>
        </p:nvSpPr>
        <p:spPr bwMode="auto">
          <a:xfrm>
            <a:off x="917575" y="744538"/>
            <a:ext cx="4962525"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79768" y="4715907"/>
            <a:ext cx="5438140" cy="4467701"/>
          </a:xfrm>
          <a:prstGeom prst="rect">
            <a:avLst/>
          </a:prstGeom>
          <a:noFill/>
          <a:ln w="9525">
            <a:noFill/>
            <a:miter lim="800000"/>
          </a:ln>
          <a:effectLst/>
        </p:spPr>
        <p:txBody>
          <a:bodyPr vert="horz" wrap="square" lIns="91440" tIns="45720" rIns="91440" bIns="45720" numCol="1" anchor="t" anchorCtr="0" compatLnSpc="1"/>
          <a:lstStyle/>
          <a:p>
            <a:pPr lvl="0"/>
            <a:r>
              <a:rPr lang="ko-KR" altLang="en-US" noProof="0"/>
              <a:t>마스터 텍스트 스타일을 편집합니다</a:t>
            </a:r>
            <a:endParaRPr lang="ko-KR" altLang="en-US" noProof="0"/>
          </a:p>
          <a:p>
            <a:pPr lvl="1"/>
            <a:r>
              <a:rPr lang="ko-KR" altLang="en-US" noProof="0"/>
              <a:t>둘째 수준</a:t>
            </a:r>
            <a:endParaRPr lang="ko-KR" altLang="en-US" noProof="0"/>
          </a:p>
          <a:p>
            <a:pPr lvl="2"/>
            <a:r>
              <a:rPr lang="ko-KR" altLang="en-US" noProof="0"/>
              <a:t>셋째 수준</a:t>
            </a:r>
            <a:endParaRPr lang="ko-KR" altLang="en-US" noProof="0"/>
          </a:p>
          <a:p>
            <a:pPr lvl="3"/>
            <a:r>
              <a:rPr lang="ko-KR" altLang="en-US" noProof="0"/>
              <a:t>넷째 수준</a:t>
            </a:r>
            <a:endParaRPr lang="ko-KR" altLang="en-US" noProof="0"/>
          </a:p>
          <a:p>
            <a:pPr lvl="4"/>
            <a:r>
              <a:rPr lang="ko-KR" altLang="en-US" noProof="0"/>
              <a:t>다섯째 수준</a:t>
            </a:r>
            <a:endParaRPr lang="ko-KR" altLang="en-US" noProof="0"/>
          </a:p>
        </p:txBody>
      </p:sp>
      <p:sp>
        <p:nvSpPr>
          <p:cNvPr id="8198" name="Rectangle 6"/>
          <p:cNvSpPr>
            <a:spLocks noGrp="1" noChangeArrowheads="1"/>
          </p:cNvSpPr>
          <p:nvPr>
            <p:ph type="ftr" sz="quarter" idx="4"/>
          </p:nvPr>
        </p:nvSpPr>
        <p:spPr bwMode="auto">
          <a:xfrm>
            <a:off x="0" y="9430091"/>
            <a:ext cx="2945659" cy="496411"/>
          </a:xfrm>
          <a:prstGeom prst="rect">
            <a:avLst/>
          </a:prstGeom>
          <a:noFill/>
          <a:ln w="9525">
            <a:noFill/>
            <a:miter lim="800000"/>
          </a:ln>
          <a:effectLst/>
        </p:spPr>
        <p:txBody>
          <a:bodyPr vert="horz" wrap="square" lIns="91440" tIns="45720" rIns="91440" bIns="45720" numCol="1" anchor="b" anchorCtr="0" compatLnSpc="1"/>
          <a:lstStyle>
            <a:lvl1pPr algn="l" eaLnBrk="1" latinLnBrk="1" hangingPunct="1">
              <a:buFontTx/>
              <a:buNone/>
              <a:defRPr kumimoji="1" sz="1200" b="0" u="none">
                <a:solidFill>
                  <a:schemeClr val="tx1"/>
                </a:solidFill>
                <a:latin typeface="굴림" pitchFamily="50" charset="-127"/>
              </a:defRPr>
            </a:lvl1pPr>
          </a:lstStyle>
          <a:p>
            <a:pPr>
              <a:defRPr/>
            </a:pPr>
            <a:endParaRPr lang="en-US" altLang="ko-KR"/>
          </a:p>
        </p:txBody>
      </p:sp>
      <p:sp>
        <p:nvSpPr>
          <p:cNvPr id="8199" name="Rectangle 7"/>
          <p:cNvSpPr>
            <a:spLocks noGrp="1" noChangeArrowheads="1"/>
          </p:cNvSpPr>
          <p:nvPr>
            <p:ph type="sldNum" sz="quarter" idx="5"/>
          </p:nvPr>
        </p:nvSpPr>
        <p:spPr bwMode="auto">
          <a:xfrm>
            <a:off x="3850443" y="9430091"/>
            <a:ext cx="2945659" cy="496411"/>
          </a:xfrm>
          <a:prstGeom prst="rect">
            <a:avLst/>
          </a:prstGeom>
          <a:noFill/>
          <a:ln w="9525">
            <a:noFill/>
            <a:miter lim="800000"/>
          </a:ln>
          <a:effectLst/>
        </p:spPr>
        <p:txBody>
          <a:bodyPr vert="horz" wrap="square" lIns="91440" tIns="45720" rIns="91440" bIns="45720" numCol="1" anchor="b" anchorCtr="0" compatLnSpc="1"/>
          <a:lstStyle>
            <a:lvl1pPr eaLnBrk="1" latinLnBrk="1" hangingPunct="1">
              <a:buFont typeface="Arial" panose="020B0604020202020204" pitchFamily="34" charset="0"/>
              <a:buNone/>
              <a:defRPr sz="1200" b="0" u="none" noProof="1" dirty="0">
                <a:solidFill>
                  <a:schemeClr val="tx1"/>
                </a:solidFill>
                <a:latin typeface="굴림" pitchFamily="50" charset="-127"/>
                <a:cs typeface="+mn-ea"/>
              </a:defRPr>
            </a:lvl1pPr>
          </a:lstStyle>
          <a:p>
            <a:pPr>
              <a:defRPr/>
            </a:pPr>
            <a:fld id="{74A7B5A7-DAC4-4557-BED6-C056D8CA18D4}" type="slidenum">
              <a:rPr lang="en-US" altLang="ko-KR"/>
            </a:fld>
            <a:endParaRPr lang="en-US" altLang="ko-KR">
              <a:cs typeface="+mn-cs"/>
            </a:endParaRPr>
          </a:p>
        </p:txBody>
      </p:sp>
    </p:spTree>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sz="1200" kern="1200">
        <a:solidFill>
          <a:schemeClr val="tx1"/>
        </a:solidFill>
        <a:latin typeface="굴림" pitchFamily="50" charset="-127"/>
        <a:ea typeface="굴림"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u="sng">
                <a:solidFill>
                  <a:schemeClr val="accent1"/>
                </a:solidFill>
                <a:latin typeface="Lucida Sans Unicode" panose="020B0602030504020204" pitchFamily="34" charset="0"/>
                <a:ea typeface="굴림" pitchFamily="50" charset="-127"/>
              </a:defRPr>
            </a:lvl1pPr>
            <a:lvl2pPr>
              <a:defRPr sz="2000" b="1" u="sng">
                <a:solidFill>
                  <a:schemeClr val="accent1"/>
                </a:solidFill>
                <a:latin typeface="Lucida Sans Unicode" panose="020B0602030504020204" pitchFamily="34" charset="0"/>
                <a:ea typeface="굴림" pitchFamily="50" charset="-127"/>
              </a:defRPr>
            </a:lvl2pPr>
            <a:lvl3pPr>
              <a:defRPr sz="2000" b="1" u="sng">
                <a:solidFill>
                  <a:schemeClr val="accent1"/>
                </a:solidFill>
                <a:latin typeface="Lucida Sans Unicode" panose="020B0602030504020204" pitchFamily="34" charset="0"/>
                <a:ea typeface="굴림" pitchFamily="50" charset="-127"/>
              </a:defRPr>
            </a:lvl3pPr>
            <a:lvl4pPr>
              <a:defRPr sz="2000" b="1" u="sng">
                <a:solidFill>
                  <a:schemeClr val="accent1"/>
                </a:solidFill>
                <a:latin typeface="Lucida Sans Unicode" panose="020B0602030504020204" pitchFamily="34" charset="0"/>
                <a:ea typeface="굴림" pitchFamily="50" charset="-127"/>
              </a:defRPr>
            </a:lvl4pPr>
            <a:lvl5pPr>
              <a:defRPr sz="2000" b="1" u="sng">
                <a:solidFill>
                  <a:schemeClr val="accent1"/>
                </a:solidFill>
                <a:latin typeface="Lucida Sans Unicode" panose="020B0602030504020204" pitchFamily="34" charset="0"/>
                <a:ea typeface="굴림" pitchFamily="50" charset="-127"/>
              </a:defRPr>
            </a:lvl5pPr>
            <a:lvl6pPr fontAlgn="base">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fontAlgn="base">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fontAlgn="base">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fontAlgn="base">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pPr>
              <a:defRPr/>
            </a:pPr>
            <a:fld id="{9CA92FEF-892E-4ECD-8F9B-1F5D5D1EDD82}" type="slidenum">
              <a:rPr lang="en-US" altLang="ko-KR" sz="1200" b="0" u="none" dirty="0" smtClean="0">
                <a:solidFill>
                  <a:schemeClr val="tx1"/>
                </a:solidFill>
                <a:latin typeface="굴림" pitchFamily="50" charset="-127"/>
                <a:ea typeface="Malgun Gothic" panose="020B0503020000020004" charset="-127"/>
              </a:rPr>
            </a:fld>
            <a:endParaRPr lang="en-US" altLang="ko-KR" sz="1200" b="0" u="none">
              <a:solidFill>
                <a:schemeClr val="tx1"/>
              </a:solidFill>
              <a:latin typeface="굴림" pitchFamily="50" charset="-127"/>
              <a:ea typeface="Malgun Gothic" panose="020B0503020000020004" charset="-127"/>
            </a:endParaRPr>
          </a:p>
        </p:txBody>
      </p:sp>
      <p:sp>
        <p:nvSpPr>
          <p:cNvPr id="16387" name="Rectangle 2"/>
          <p:cNvSpPr>
            <a:spLocks noGrp="1" noRot="1" noChangeAspect="1" noChangeArrowheads="1" noTextEdit="1"/>
          </p:cNvSpPr>
          <p:nvPr>
            <p:ph type="sldImg" idx="4294967295"/>
          </p:nvPr>
        </p:nvSpPr>
        <p:spPr/>
      </p:sp>
      <p:sp>
        <p:nvSpPr>
          <p:cNvPr id="1638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1" hangingPunct="0">
              <a:lnSpc>
                <a:spcPct val="100000"/>
              </a:lnSpc>
              <a:spcBef>
                <a:spcPct val="30000"/>
              </a:spcBef>
              <a:spcAft>
                <a:spcPct val="0"/>
              </a:spcAft>
              <a:buClrTx/>
              <a:buSzTx/>
              <a:buFontTx/>
              <a:buNone/>
              <a:defRPr/>
            </a:pPr>
            <a:r>
              <a:rPr lang="en-US" altLang="zh-CN" dirty="0"/>
              <a:t>P143</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伯努利分布</a:t>
            </a:r>
            <a:endParaRPr lang="zh-CN" altLang="en-US" dirty="0"/>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굴림" pitchFamily="50" charset="-127"/>
                <a:ea typeface="굴림" pitchFamily="50" charset="-127"/>
                <a:cs typeface="+mn-cs"/>
              </a:rPr>
              <a:t>生成式模型可还原出联合概率分布；学习收敛速度更快；存在隐变量时，也可以学习 </a:t>
            </a:r>
            <a:endParaRPr lang="zh-CN" altLang="zh-CN" sz="1200" kern="1200" dirty="0">
              <a:solidFill>
                <a:schemeClr val="tx1"/>
              </a:solidFill>
              <a:latin typeface="굴림" pitchFamily="50" charset="-127"/>
              <a:ea typeface="굴림" pitchFamily="50" charset="-127"/>
              <a:cs typeface="+mn-cs"/>
            </a:endParaRPr>
          </a:p>
          <a:p>
            <a:r>
              <a:rPr lang="zh-CN" altLang="zh-CN" sz="1200" kern="1200" dirty="0">
                <a:solidFill>
                  <a:schemeClr val="tx1"/>
                </a:solidFill>
                <a:latin typeface="굴림" pitchFamily="50" charset="-127"/>
                <a:ea typeface="굴림" pitchFamily="50" charset="-127"/>
                <a:cs typeface="+mn-cs"/>
              </a:rPr>
              <a:t>判别式模型直接学习</a:t>
            </a:r>
            <a:r>
              <a:rPr lang="zh-CN" altLang="en-US" sz="1200" kern="1200" dirty="0">
                <a:solidFill>
                  <a:schemeClr val="tx1"/>
                </a:solidFill>
                <a:latin typeface="굴림" pitchFamily="50" charset="-127"/>
                <a:ea typeface="굴림" pitchFamily="50" charset="-127"/>
                <a:cs typeface="+mn-cs"/>
              </a:rPr>
              <a:t>后验概率</a:t>
            </a:r>
            <a:r>
              <a:rPr lang="zh-CN" altLang="zh-CN" sz="1200" kern="1200" dirty="0">
                <a:solidFill>
                  <a:schemeClr val="tx1"/>
                </a:solidFill>
                <a:latin typeface="굴림" pitchFamily="50" charset="-127"/>
                <a:ea typeface="굴림" pitchFamily="50" charset="-127"/>
                <a:cs typeface="+mn-cs"/>
              </a:rPr>
              <a:t>，直接面对预测，学习准确率更高；可简化学习问题 </a:t>
            </a:r>
            <a:endParaRPr lang="zh-CN" altLang="zh-CN" sz="1200" kern="1200" dirty="0">
              <a:solidFill>
                <a:schemeClr val="tx1"/>
              </a:solidFill>
              <a:latin typeface="굴림" pitchFamily="50" charset="-127"/>
              <a:ea typeface="굴림" pitchFamily="50" charset="-127"/>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굴림" pitchFamily="50" charset="-127"/>
                <a:ea typeface="굴림" pitchFamily="50" charset="-127"/>
                <a:cs typeface="+mn-cs"/>
              </a:rPr>
              <a:t>生成式模型可还原出联合概率分布；学习收敛速度更快；存在隐变量时，也可以学习 </a:t>
            </a:r>
            <a:endParaRPr lang="zh-CN" altLang="zh-CN" sz="1200" kern="1200" dirty="0">
              <a:solidFill>
                <a:schemeClr val="tx1"/>
              </a:solidFill>
              <a:latin typeface="굴림" pitchFamily="50" charset="-127"/>
              <a:ea typeface="굴림" pitchFamily="50" charset="-127"/>
              <a:cs typeface="+mn-cs"/>
            </a:endParaRPr>
          </a:p>
          <a:p>
            <a:r>
              <a:rPr lang="zh-CN" altLang="zh-CN" sz="1200" kern="1200" dirty="0">
                <a:solidFill>
                  <a:schemeClr val="tx1"/>
                </a:solidFill>
                <a:latin typeface="굴림" pitchFamily="50" charset="-127"/>
                <a:ea typeface="굴림" pitchFamily="50" charset="-127"/>
                <a:cs typeface="+mn-cs"/>
              </a:rPr>
              <a:t>判别式模型直接学习</a:t>
            </a:r>
            <a:r>
              <a:rPr lang="zh-CN" altLang="en-US" sz="1200" kern="1200" dirty="0">
                <a:solidFill>
                  <a:schemeClr val="tx1"/>
                </a:solidFill>
                <a:latin typeface="굴림" pitchFamily="50" charset="-127"/>
                <a:ea typeface="굴림" pitchFamily="50" charset="-127"/>
                <a:cs typeface="+mn-cs"/>
              </a:rPr>
              <a:t>后验概率</a:t>
            </a:r>
            <a:r>
              <a:rPr lang="zh-CN" altLang="zh-CN" sz="1200" kern="1200" dirty="0">
                <a:solidFill>
                  <a:schemeClr val="tx1"/>
                </a:solidFill>
                <a:latin typeface="굴림" pitchFamily="50" charset="-127"/>
                <a:ea typeface="굴림" pitchFamily="50" charset="-127"/>
                <a:cs typeface="+mn-cs"/>
              </a:rPr>
              <a:t>，直接面对预测，学习准确率更高；可简化学习问题 </a:t>
            </a:r>
            <a:endParaRPr lang="zh-CN" altLang="zh-CN" sz="1200" kern="1200" dirty="0">
              <a:solidFill>
                <a:schemeClr val="tx1"/>
              </a:solidFill>
              <a:latin typeface="굴림" pitchFamily="50" charset="-127"/>
              <a:ea typeface="굴림" pitchFamily="50" charset="-127"/>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使用非线性函数对</a:t>
            </a:r>
            <a:r>
              <a:rPr lang="en-US" altLang="zh-CN" dirty="0"/>
              <a:t>w</a:t>
            </a:r>
            <a:r>
              <a:rPr lang="zh-CN" altLang="en-US" dirty="0"/>
              <a:t>的线性函数进行变换</a:t>
            </a:r>
            <a:endParaRPr lang="zh-CN" altLang="en-US" dirty="0"/>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a:t>推广的线性模型</a:t>
            </a:r>
            <a:endParaRPr lang="zh-CN" altLang="en-US"/>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几率：</a:t>
            </a:r>
            <a:r>
              <a:rPr lang="en-US" altLang="zh-CN" dirty="0"/>
              <a:t>x</a:t>
            </a:r>
            <a:r>
              <a:rPr lang="zh-CN" altLang="en-US" dirty="0"/>
              <a:t>作为第一类的相对可能性</a:t>
            </a:r>
            <a:endParaRPr lang="zh-CN" altLang="en-US" dirty="0"/>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P143</a:t>
            </a:r>
            <a:endParaRPr lang="zh-CN" altLang="en-US" dirty="0"/>
          </a:p>
        </p:txBody>
      </p:sp>
      <p:sp>
        <p:nvSpPr>
          <p:cNvPr id="4" name="灯片编号占位符 3"/>
          <p:cNvSpPr>
            <a:spLocks noGrp="1"/>
          </p:cNvSpPr>
          <p:nvPr>
            <p:ph type="sldNum" sz="quarter" idx="10"/>
          </p:nvPr>
        </p:nvSpPr>
        <p:spPr/>
        <p:txBody>
          <a:bodyPr/>
          <a:lstStyle/>
          <a:p>
            <a:pPr>
              <a:defRPr/>
            </a:pPr>
            <a:fld id="{74A7B5A7-DAC4-4557-BED6-C056D8CA18D4}" type="slidenum">
              <a:rPr lang="en-US" altLang="ko-KR" smtClean="0"/>
            </a:fld>
            <a:endParaRPr lang="en-US" altLang="ko-KR">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0E4B80A0-CA13-4A29-8529-E54A7D75A66A}"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DF3887A3-A06B-4640-8236-94F5D2F47920}" type="slidenum">
              <a:rPr altLang="ko-KR"/>
            </a:fld>
            <a:endParaRPr lang="zh-CN" altLang="ko-K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6A3C0AC9-368B-4891-8280-FB63CEBB5C7F}"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FA4FC92B-9403-40DB-B33C-BDC30E9F9F2A}" type="slidenum">
              <a:rPr altLang="ko-KR"/>
            </a:fld>
            <a:endParaRPr lang="zh-CN" altLang="ko-K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9981F348-00F5-46B9-973D-68C4CFD17A18}"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C8A8F65F-AB4B-492F-83FB-C2CFDA898305}" type="slidenum">
              <a:rPr altLang="ko-KR"/>
            </a:fld>
            <a:endParaRPr lang="zh-CN" altLang="ko-K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PhAnim="0" showMasterSp="0">
  <p:cSld name="1_标题幻灯片">
    <p:spTree>
      <p:nvGrpSpPr>
        <p:cNvPr id="1" name=""/>
        <p:cNvGrpSpPr/>
        <p:nvPr/>
      </p:nvGrpSpPr>
      <p:grpSpPr>
        <a:xfrm>
          <a:off x="0" y="0"/>
          <a:ext cx="0" cy="0"/>
          <a:chOff x="0" y="0"/>
          <a:chExt cx="0" cy="0"/>
        </a:xfrm>
      </p:grpSpPr>
      <p:sp>
        <p:nvSpPr>
          <p:cNvPr id="5125" name="Rectangle 5"/>
          <p:cNvSpPr>
            <a:spLocks noGrp="1" noChangeArrowheads="1"/>
          </p:cNvSpPr>
          <p:nvPr>
            <p:ph type="ctrTitle" sz="quarter"/>
          </p:nvPr>
        </p:nvSpPr>
        <p:spPr>
          <a:xfrm>
            <a:off x="381000" y="2590800"/>
            <a:ext cx="6858000" cy="987425"/>
          </a:xfrm>
        </p:spPr>
        <p:txBody>
          <a:bodyPr anchor="t"/>
          <a:lstStyle>
            <a:lvl1pPr algn="dist">
              <a:lnSpc>
                <a:spcPct val="80000"/>
              </a:lnSpc>
              <a:defRPr sz="4000">
                <a:solidFill>
                  <a:schemeClr val="bg1"/>
                </a:solidFill>
                <a:latin typeface="Arial" panose="020B0604020202020204" pitchFamily="34" charset="0"/>
                <a:ea typeface="굴림" pitchFamily="50" charset="-127"/>
              </a:defRPr>
            </a:lvl1pPr>
          </a:lstStyle>
          <a:p>
            <a:r>
              <a:rPr lang="zh-CN" altLang="en-US" noProof="1"/>
              <a:t>单击此处编辑母版标题样式</a:t>
            </a:r>
            <a:endParaRPr lang="en-US" altLang="ko-KR" noProof="1"/>
          </a:p>
        </p:txBody>
      </p:sp>
      <p:sp>
        <p:nvSpPr>
          <p:cNvPr id="3" name="Rectangle 2"/>
          <p:cNvSpPr>
            <a:spLocks noGrp="1" noChangeArrowheads="1"/>
          </p:cNvSpPr>
          <p:nvPr>
            <p:ph type="dt" sz="quarter" idx="10"/>
          </p:nvPr>
        </p:nvSpPr>
        <p:spPr bwMode="auto">
          <a:xfrm>
            <a:off x="381000" y="6629400"/>
            <a:ext cx="2133600" cy="152400"/>
          </a:xfrm>
          <a:ln>
            <a:miter lim="800000"/>
          </a:ln>
        </p:spPr>
        <p:txBody>
          <a:bodyPr wrap="square" numCol="1" anchor="t" anchorCtr="0" compatLnSpc="1"/>
          <a:lstStyle>
            <a:lvl1pPr algn="l" eaLnBrk="1" hangingPunct="1">
              <a:defRPr sz="1400" b="0" u="none">
                <a:solidFill>
                  <a:schemeClr val="tx1"/>
                </a:solidFill>
                <a:effectLst>
                  <a:outerShdw blurRad="38100" dist="38100" dir="2700000" algn="tl">
                    <a:srgbClr val="FFFFFF"/>
                  </a:outerShdw>
                </a:effectLst>
                <a:latin typeface="Times New Roman" panose="02020603050405020304" pitchFamily="18" charset="0"/>
              </a:defRPr>
            </a:lvl1pPr>
          </a:lstStyle>
          <a:p>
            <a:pPr>
              <a:defRPr/>
            </a:pPr>
            <a:fld id="{9BF4ED82-D392-400E-8B18-0C535C1BD86E}" type="datetime1">
              <a:rPr lang="zh-CN" altLang="en-US" smtClean="0"/>
            </a:fld>
            <a:endParaRPr lang="en-US" altLang="ko-KR"/>
          </a:p>
        </p:txBody>
      </p:sp>
      <p:sp>
        <p:nvSpPr>
          <p:cNvPr id="4" name="Rectangle 3"/>
          <p:cNvSpPr>
            <a:spLocks noGrp="1" noChangeArrowheads="1"/>
          </p:cNvSpPr>
          <p:nvPr>
            <p:ph type="ftr" sz="quarter" idx="11"/>
          </p:nvPr>
        </p:nvSpPr>
        <p:spPr bwMode="auto">
          <a:xfrm>
            <a:off x="3200400" y="6629400"/>
            <a:ext cx="2895600" cy="152400"/>
          </a:xfrm>
          <a:ln>
            <a:miter lim="800000"/>
          </a:ln>
        </p:spPr>
        <p:txBody>
          <a:bodyPr wrap="square" numCol="1" anchor="t" anchorCtr="0" compatLnSpc="1"/>
          <a:lstStyle>
            <a:lvl1pPr algn="ctr" eaLnBrk="1" hangingPunct="1">
              <a:defRPr sz="1400" b="0" u="none">
                <a:solidFill>
                  <a:schemeClr val="tx1"/>
                </a:solidFill>
                <a:effectLst>
                  <a:outerShdw blurRad="38100" dist="38100" dir="2700000" algn="tl">
                    <a:srgbClr val="FFFFFF"/>
                  </a:outerShdw>
                </a:effectLst>
                <a:latin typeface="Times New Roman" panose="02020603050405020304" pitchFamily="18" charset="0"/>
              </a:defRPr>
            </a:lvl1pPr>
          </a:lstStyle>
          <a:p>
            <a:pPr>
              <a:defRPr/>
            </a:pPr>
            <a:endParaRPr lang="en-US" altLang="ko-KR" dirty="0"/>
          </a:p>
        </p:txBody>
      </p:sp>
      <p:sp>
        <p:nvSpPr>
          <p:cNvPr id="5" name="Rectangle 4"/>
          <p:cNvSpPr>
            <a:spLocks noGrp="1" noChangeArrowheads="1"/>
          </p:cNvSpPr>
          <p:nvPr>
            <p:ph type="sldNum" sz="quarter" idx="12"/>
          </p:nvPr>
        </p:nvSpPr>
        <p:spPr bwMode="auto">
          <a:xfrm>
            <a:off x="6781800" y="6640897"/>
            <a:ext cx="2133600" cy="152400"/>
          </a:xfrm>
        </p:spPr>
        <p:txBody>
          <a:bodyPr wrap="square" numCol="1" anchorCtr="0" compatLnSpc="1"/>
          <a:lstStyle>
            <a:lvl1pPr>
              <a:defRPr sz="1400" b="0" u="none" smtClean="0">
                <a:solidFill>
                  <a:schemeClr val="tx1"/>
                </a:solidFill>
                <a:latin typeface="Times New Roman" panose="02020603050405020304" pitchFamily="18" charset="0"/>
                <a:ea typeface="Malgun Gothic" panose="020B0503020000020004" charset="-127"/>
              </a:defRPr>
            </a:lvl1pPr>
          </a:lstStyle>
          <a:p>
            <a:pPr algn="r"/>
            <a:fld id="{1FFAF29D-A78A-4405-B591-82AD49F526A1}" type="slidenum">
              <a:rPr lang="en-US" altLang="zh-CN" smtClean="0"/>
            </a:fld>
            <a:endParaRPr lang="zh-CN" alt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endParaRPr lang="zh-CN" altLang="en-US"/>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endParaRPr lang="en-US" dirty="0"/>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43C1D8AC-3FF1-42EC-8FB5-75D371F92975}"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wrap="square" numCol="1" anchorCtr="0" compatLnSpc="1"/>
          <a:lstStyle>
            <a:lvl1pPr>
              <a:defRPr b="0" u="none" smtClean="0">
                <a:solidFill>
                  <a:schemeClr val="tx1"/>
                </a:solidFill>
                <a:ea typeface="Malgun Gothic" panose="020B0503020000020004" charset="-127"/>
              </a:defRPr>
            </a:lvl1pPr>
          </a:lstStyle>
          <a:p>
            <a:pPr algn="r"/>
            <a:fld id="{6159FED4-300C-4CA6-A166-7CA8D48E5ACA}" type="slidenum">
              <a:rPr lang="en-US" altLang="zh-CN" smtClean="0"/>
            </a:fld>
            <a:endParaRPr lang="zh-CN" alt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0123D866-7A17-438A-B69E-8ED65351A061}" type="datetime1">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A43BF157-BD96-45E2-8116-96B31D820F57}" type="slidenum">
              <a:rPr altLang="ko-KR"/>
            </a:fld>
            <a:endParaRPr lang="zh-CN" altLang="ko-K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EA7C1307-4251-4242-B4BF-182B66CF118A}" type="datetime1">
              <a:rPr lang="zh-CN" altLang="en-US" smtClean="0"/>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137FE3FF-FF02-4BD3-BA7B-FE8D955AA7C5}" type="slidenum">
              <a:rPr altLang="ko-KR"/>
            </a:fld>
            <a:endParaRPr lang="zh-CN" altLang="ko-K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13789A41-645F-4FEF-9E7B-BE337AD79708}" type="datetime1">
              <a:rPr lang="zh-CN" altLang="en-US" smtClean="0"/>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45AF599F-4A86-4050-AF61-71EC2A096247}" type="slidenum">
              <a:rPr altLang="ko-KR"/>
            </a:fld>
            <a:endParaRPr lang="zh-CN" altLang="ko-K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A757C77E-3B93-4A79-AD68-1E0D7E44D2D5}" type="datetime1">
              <a:rPr lang="zh-CN" altLang="en-US" smtClean="0"/>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8D87D409-EB4E-4EDD-B2F2-4FE71C96C350}" type="slidenum">
              <a:rPr altLang="ko-KR"/>
            </a:fld>
            <a:endParaRPr lang="zh-CN" altLang="ko-K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0DFA072-03C4-419C-B1FA-E0EDC2E6B057}" type="datetime1">
              <a:rPr lang="zh-CN" altLang="en-US" smtClean="0"/>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54410AE5-04D4-4717-9428-52752698E5EC}" type="slidenum">
              <a:rPr altLang="ko-KR"/>
            </a:fld>
            <a:endParaRPr lang="zh-CN" altLang="ko-K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9DCE4ACC-7DDD-4CED-B0EB-2E9F59FC2F43}" type="datetime1">
              <a:rPr lang="zh-CN" altLang="en-US" smtClean="0"/>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13B67231-BDDA-4752-BBC3-D262841BB96B}" type="slidenum">
              <a:rPr altLang="ko-KR"/>
            </a:fld>
            <a:endParaRPr lang="zh-CN" altLang="ko-K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9308B0FE-A619-489A-83F9-903AFA26BCB9}" type="datetime1">
              <a:rPr lang="zh-CN" altLang="en-US" smtClean="0"/>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wrap="square" numCol="1" anchorCtr="0" compatLnSpc="1"/>
          <a:lstStyle>
            <a:lvl1pPr>
              <a:defRPr smtClean="0">
                <a:ea typeface="Malgun Gothic" panose="020B0503020000020004" charset="-127"/>
              </a:defRPr>
            </a:lvl1pPr>
          </a:lstStyle>
          <a:p>
            <a:fld id="{A5B73457-6226-48C1-A703-D02DF22B07DF}" type="slidenum">
              <a:rPr altLang="ko-KR"/>
            </a:fld>
            <a:endParaRPr lang="zh-CN" altLang="ko-K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a:defRPr/>
            </a:pPr>
            <a:fld id="{21AFBC4C-7B75-4B42-BB28-F869E7E047A5}"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eaLnBrk="1" hangingPunct="1">
              <a:buFont typeface="Arial" panose="020B0604020202020204" pitchFamily="34" charset="0"/>
              <a:buNone/>
              <a:defRPr sz="1200" noProof="1" dirty="0">
                <a:solidFill>
                  <a:srgbClr val="898989"/>
                </a:solidFill>
                <a:cs typeface="+mn-ea"/>
              </a:defRPr>
            </a:lvl1pPr>
          </a:lstStyle>
          <a:p>
            <a:pPr>
              <a:defRPr/>
            </a:pPr>
            <a:fld id="{CF029559-E861-40BB-91D0-E908E4D1F72B}" type="slidenum">
              <a:rPr lang="en-US" altLang="ko-KR"/>
            </a:fld>
            <a:endParaRPr lang="en-US" altLang="ko-KR">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dt="0"/>
  <p:txStyles>
    <p:titleStyle>
      <a:lvl1pPr algn="ctr" rtl="0" eaLnBrk="0" fontAlgn="base" hangingPunct="0">
        <a:spcBef>
          <a:spcPct val="0"/>
        </a:spcBef>
        <a:spcAft>
          <a:spcPct val="0"/>
        </a:spcAft>
        <a:defRPr sz="4400" kern="1200">
          <a:solidFill>
            <a:schemeClr val="tx1"/>
          </a:solidFill>
          <a:latin typeface="+mj-lt"/>
          <a:ea typeface="Malgun Gothic" panose="020B0503020000020004" charset="-127"/>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charset="-127"/>
        </a:defRPr>
      </a:lvl2pPr>
      <a:lvl3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charset="-127"/>
        </a:defRPr>
      </a:lvl3pPr>
      <a:lvl4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charset="-127"/>
        </a:defRPr>
      </a:lvl4pPr>
      <a:lvl5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charset="-127"/>
        </a:defRPr>
      </a:lvl5pPr>
      <a:lvl6pPr marL="457200" algn="ctr" rtl="0" fontAlgn="base">
        <a:spcBef>
          <a:spcPct val="0"/>
        </a:spcBef>
        <a:spcAft>
          <a:spcPct val="0"/>
        </a:spcAft>
        <a:defRPr sz="4400">
          <a:solidFill>
            <a:schemeClr val="tx1"/>
          </a:solidFill>
          <a:latin typeface="Calibri" panose="020F0502020204030204" pitchFamily="34" charset="0"/>
          <a:ea typeface="Malgun Gothic" panose="020B0503020000020004" charset="-127"/>
        </a:defRPr>
      </a:lvl6pPr>
      <a:lvl7pPr marL="914400" algn="ctr" rtl="0" fontAlgn="base">
        <a:spcBef>
          <a:spcPct val="0"/>
        </a:spcBef>
        <a:spcAft>
          <a:spcPct val="0"/>
        </a:spcAft>
        <a:defRPr sz="4400">
          <a:solidFill>
            <a:schemeClr val="tx1"/>
          </a:solidFill>
          <a:latin typeface="Calibri" panose="020F0502020204030204" pitchFamily="34" charset="0"/>
          <a:ea typeface="Malgun Gothic" panose="020B0503020000020004" charset="-127"/>
        </a:defRPr>
      </a:lvl7pPr>
      <a:lvl8pPr marL="1371600" algn="ctr" rtl="0" fontAlgn="base">
        <a:spcBef>
          <a:spcPct val="0"/>
        </a:spcBef>
        <a:spcAft>
          <a:spcPct val="0"/>
        </a:spcAft>
        <a:defRPr sz="4400">
          <a:solidFill>
            <a:schemeClr val="tx1"/>
          </a:solidFill>
          <a:latin typeface="Calibri" panose="020F0502020204030204" pitchFamily="34" charset="0"/>
          <a:ea typeface="Malgun Gothic" panose="020B0503020000020004" charset="-127"/>
        </a:defRPr>
      </a:lvl8pPr>
      <a:lvl9pPr marL="1828800" algn="ctr" rtl="0" fontAlgn="base">
        <a:spcBef>
          <a:spcPct val="0"/>
        </a:spcBef>
        <a:spcAft>
          <a:spcPct val="0"/>
        </a:spcAft>
        <a:defRPr sz="4400">
          <a:solidFill>
            <a:schemeClr val="tx1"/>
          </a:solidFill>
          <a:latin typeface="Calibri" panose="020F0502020204030204" pitchFamily="34" charset="0"/>
          <a:ea typeface="Malgun Gothic" panose="020B0503020000020004" charset="-127"/>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algun Gothic" panose="020B0503020000020004"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algun Gothic" panose="020B0503020000020004" charset="-127"/>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algun Gothic" panose="020B0503020000020004" charset="-127"/>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algun Gothic" panose="020B0503020000020004" charset="-127"/>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algun Gothic" panose="020B0503020000020004" charset="-127"/>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oleObject" Target="../embeddings/oleObject6.bin"/><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36.wmf"/><Relationship Id="rId7" Type="http://schemas.openxmlformats.org/officeDocument/2006/relationships/oleObject" Target="../embeddings/oleObject11.bin"/><Relationship Id="rId6" Type="http://schemas.openxmlformats.org/officeDocument/2006/relationships/image" Target="../media/image35.wmf"/><Relationship Id="rId5" Type="http://schemas.openxmlformats.org/officeDocument/2006/relationships/oleObject" Target="../embeddings/oleObject10.bin"/><Relationship Id="rId4" Type="http://schemas.openxmlformats.org/officeDocument/2006/relationships/image" Target="../media/image34.wmf"/><Relationship Id="rId3" Type="http://schemas.openxmlformats.org/officeDocument/2006/relationships/oleObject" Target="../embeddings/oleObject9.bin"/><Relationship Id="rId2" Type="http://schemas.openxmlformats.org/officeDocument/2006/relationships/image" Target="../media/image33.wmf"/><Relationship Id="rId13" Type="http://schemas.openxmlformats.org/officeDocument/2006/relationships/notesSlide" Target="../notesSlides/notesSlide7.xml"/><Relationship Id="rId12" Type="http://schemas.openxmlformats.org/officeDocument/2006/relationships/vmlDrawing" Target="../drawings/vmlDrawing7.vml"/><Relationship Id="rId11" Type="http://schemas.openxmlformats.org/officeDocument/2006/relationships/slideLayout" Target="../slideLayouts/slideLayout2.xml"/><Relationship Id="rId10" Type="http://schemas.openxmlformats.org/officeDocument/2006/relationships/image" Target="../media/image37.wmf"/><Relationship Id="rId1" Type="http://schemas.openxmlformats.org/officeDocument/2006/relationships/oleObject" Target="../embeddings/oleObject8.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3.xml"/><Relationship Id="rId2" Type="http://schemas.openxmlformats.org/officeDocument/2006/relationships/image" Target="../media/image67.wmf"/><Relationship Id="rId1" Type="http://schemas.openxmlformats.org/officeDocument/2006/relationships/oleObject" Target="../embeddings/oleObject1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68.wmf"/><Relationship Id="rId3" Type="http://schemas.openxmlformats.org/officeDocument/2006/relationships/oleObject" Target="../embeddings/oleObject17.bin"/><Relationship Id="rId2" Type="http://schemas.openxmlformats.org/officeDocument/2006/relationships/image" Target="../media/image67.wmf"/><Relationship Id="rId1" Type="http://schemas.openxmlformats.org/officeDocument/2006/relationships/oleObject" Target="../embeddings/oleObject16.bin"/></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tags" Target="../tags/tag1.xml"/><Relationship Id="rId2" Type="http://schemas.openxmlformats.org/officeDocument/2006/relationships/image" Target="../media/image71.png"/><Relationship Id="rId1"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5.png"/><Relationship Id="rId7" Type="http://schemas.openxmlformats.org/officeDocument/2006/relationships/image" Target="../media/image41.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43.png"/><Relationship Id="rId1" Type="http://schemas.openxmlformats.org/officeDocument/2006/relationships/tags" Target="../tags/tag2.xml"/></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png"/><Relationship Id="rId2" Type="http://schemas.openxmlformats.org/officeDocument/2006/relationships/tags" Target="../tags/tag6.xml"/><Relationship Id="rId1" Type="http://schemas.openxmlformats.org/officeDocument/2006/relationships/tags" Target="../tags/tag5.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hyperlink" Target="https://www.bilibili.com/video/av12463015?p=45" TargetMode="External"/><Relationship Id="rId1" Type="http://schemas.openxmlformats.org/officeDocument/2006/relationships/hyperlink" Target="https://www.bilibili.com/video/av12463015?p=38" TargetMode="Externa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GIF"/></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3.xml"/><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ctrTitle" sz="quarter"/>
          </p:nvPr>
        </p:nvSpPr>
        <p:spPr>
          <a:xfrm>
            <a:off x="827088" y="2349500"/>
            <a:ext cx="7504112" cy="987425"/>
          </a:xfrm>
        </p:spPr>
        <p:txBody>
          <a:bodyPr rtlCol="0">
            <a:normAutofit fontScale="90000"/>
          </a:bodyPr>
          <a:lstStyle/>
          <a:p>
            <a:pPr algn="ctr" eaLnBrk="1" fontAlgn="auto" hangingPunct="1">
              <a:lnSpc>
                <a:spcPct val="120000"/>
              </a:lnSpc>
              <a:spcAft>
                <a:spcPts val="0"/>
              </a:spcAft>
              <a:defRPr/>
            </a:pPr>
            <a:r>
              <a:rPr lang="zh-CN" altLang="en-US" sz="5300" b="1" dirty="0">
                <a:solidFill>
                  <a:schemeClr val="tx1"/>
                </a:solidFill>
                <a:latin typeface="+mj-ea"/>
                <a:ea typeface="+mj-ea"/>
              </a:rPr>
              <a:t>第四讲 基本分类方法</a:t>
            </a:r>
            <a:br>
              <a:rPr lang="en-US" altLang="zh-CN" sz="3600" b="1" dirty="0">
                <a:solidFill>
                  <a:schemeClr val="tx1"/>
                </a:solidFill>
                <a:latin typeface="+mj-ea"/>
                <a:ea typeface="+mj-ea"/>
              </a:rPr>
            </a:br>
            <a:endParaRPr lang="en-US" altLang="ko-KR" sz="3600" b="1" dirty="0">
              <a:solidFill>
                <a:schemeClr val="tx1"/>
              </a:solidFill>
              <a:latin typeface="+mj-ea"/>
              <a:ea typeface="+mj-ea"/>
            </a:endParaRPr>
          </a:p>
        </p:txBody>
      </p:sp>
      <p:sp>
        <p:nvSpPr>
          <p:cNvPr id="15363" name="副标题 5"/>
          <p:cNvSpPr>
            <a:spLocks noGrp="1" noChangeArrowheads="1"/>
          </p:cNvSpPr>
          <p:nvPr/>
        </p:nvSpPr>
        <p:spPr bwMode="auto">
          <a:xfrm>
            <a:off x="1403350" y="398779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1pPr>
            <a:lvl2pPr marL="742950" indent="-28575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2pPr>
            <a:lvl3pPr marL="11430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3pPr>
            <a:lvl4pPr marL="16002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4pPr>
            <a:lvl5pPr marL="20574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5pPr>
            <a:lvl6pPr marL="25146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marL="29718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marL="34290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marL="38862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pPr algn="ctr">
              <a:lnSpc>
                <a:spcPct val="150000"/>
              </a:lnSpc>
            </a:pPr>
            <a:r>
              <a:rPr lang="zh-CN" altLang="en-US" sz="2800" u="none" dirty="0">
                <a:solidFill>
                  <a:schemeClr val="tx1"/>
                </a:solidFill>
                <a:latin typeface="Garamond" panose="02020404030301010803" pitchFamily="18" charset="0"/>
                <a:ea typeface="宋体" panose="02010600030101010101" pitchFamily="2" charset="-122"/>
              </a:rPr>
              <a:t>钟秀琴</a:t>
            </a:r>
            <a:endParaRPr lang="en-US" altLang="zh-CN" sz="2800" u="none" dirty="0">
              <a:solidFill>
                <a:schemeClr val="tx1"/>
              </a:solidFill>
              <a:latin typeface="Garamond" panose="02020404030301010803" pitchFamily="18" charset="0"/>
              <a:ea typeface="宋体" panose="02010600030101010101" pitchFamily="2" charset="-122"/>
            </a:endParaRPr>
          </a:p>
          <a:p>
            <a:pPr algn="ctr">
              <a:lnSpc>
                <a:spcPct val="150000"/>
              </a:lnSpc>
            </a:pPr>
            <a:r>
              <a:rPr lang="zh-CN" altLang="en-US" sz="2800" u="none" dirty="0">
                <a:solidFill>
                  <a:schemeClr val="tx1"/>
                </a:solidFill>
                <a:latin typeface="Garamond" panose="02020404030301010803" pitchFamily="18" charset="0"/>
                <a:ea typeface="宋体" panose="02010600030101010101" pitchFamily="2" charset="-122"/>
              </a:rPr>
              <a:t>电子科技大学 计算机学院</a:t>
            </a:r>
            <a:endParaRPr lang="zh-CN" altLang="en-US" sz="2800" u="none" dirty="0">
              <a:solidFill>
                <a:schemeClr val="tx1"/>
              </a:solidFill>
              <a:latin typeface="Garamond" panose="02020404030301010803" pitchFamily="18" charset="0"/>
              <a:ea typeface="宋体" panose="02010600030101010101" pitchFamily="2" charset="-122"/>
            </a:endParaRPr>
          </a:p>
        </p:txBody>
      </p:sp>
      <p:sp>
        <p:nvSpPr>
          <p:cNvPr id="15365" name="页脚占位符 3"/>
          <p:cNvSpPr>
            <a:spLocks noGrp="1" noChangeArrowheads="1"/>
          </p:cNvSpPr>
          <p:nvPr/>
        </p:nvSpPr>
        <p:spPr bwMode="auto">
          <a:xfrm>
            <a:off x="3124200" y="6376988"/>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1pPr>
            <a:lvl2pPr marL="742950" indent="-28575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2pPr>
            <a:lvl3pPr marL="11430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3pPr>
            <a:lvl4pPr marL="16002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4pPr>
            <a:lvl5pPr marL="20574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5pPr>
            <a:lvl6pPr marL="25146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marL="29718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marL="34290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marL="38862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pPr algn="ctr"/>
            <a:r>
              <a:rPr lang="en-US" altLang="zh-CN" sz="1800" dirty="0">
                <a:solidFill>
                  <a:srgbClr val="2110FC"/>
                </a:solidFill>
                <a:latin typeface="楷体" panose="02010609060101010101" pitchFamily="49" charset="-122"/>
                <a:ea typeface="楷体" panose="02010609060101010101" pitchFamily="49" charset="-122"/>
              </a:rPr>
              <a:t>2023</a:t>
            </a:r>
            <a:r>
              <a:rPr lang="zh-CN" altLang="en-US" sz="1800" dirty="0">
                <a:solidFill>
                  <a:srgbClr val="2110FC"/>
                </a:solidFill>
                <a:latin typeface="楷体" panose="02010609060101010101" pitchFamily="49" charset="-122"/>
                <a:ea typeface="楷体" panose="02010609060101010101" pitchFamily="49" charset="-122"/>
              </a:rPr>
              <a:t>年春季</a:t>
            </a:r>
            <a:endParaRPr lang="zh-CN" altLang="en-US" sz="1800" dirty="0">
              <a:solidFill>
                <a:srgbClr val="2110FC"/>
              </a:solidFill>
              <a:latin typeface="楷体" panose="02010609060101010101" pitchFamily="49" charset="-122"/>
              <a:ea typeface="楷体" panose="02010609060101010101" pitchFamily="49" charset="-122"/>
            </a:endParaRPr>
          </a:p>
        </p:txBody>
      </p:sp>
      <p:sp>
        <p:nvSpPr>
          <p:cNvPr id="15366" name="TextBox 6"/>
          <p:cNvSpPr txBox="1">
            <a:spLocks noChangeArrowheads="1"/>
          </p:cNvSpPr>
          <p:nvPr/>
        </p:nvSpPr>
        <p:spPr bwMode="auto">
          <a:xfrm>
            <a:off x="458967" y="5600257"/>
            <a:ext cx="8439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1pPr>
            <a:lvl2pPr marL="742950" indent="-28575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2pPr>
            <a:lvl3pPr marL="11430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3pPr>
            <a:lvl4pPr marL="16002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4pPr>
            <a:lvl5pPr marL="20574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5pPr>
            <a:lvl6pPr marL="25146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marL="29718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marL="34290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marL="38862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pPr algn="r"/>
            <a:r>
              <a:rPr lang="en-US" altLang="zh-CN" sz="1800" u="none" dirty="0">
                <a:solidFill>
                  <a:schemeClr val="tx1"/>
                </a:solidFill>
                <a:latin typeface="Times New Roman" panose="02020603050405020304" pitchFamily="18" charset="0"/>
              </a:rPr>
              <a:t>*With thanks to Bishop, </a:t>
            </a:r>
            <a:r>
              <a:rPr lang="en-US" altLang="zh-CN" sz="1800" u="none" dirty="0" err="1">
                <a:solidFill>
                  <a:schemeClr val="tx1"/>
                </a:solidFill>
                <a:latin typeface="Times New Roman" panose="02020603050405020304" pitchFamily="18" charset="0"/>
              </a:rPr>
              <a:t>Zhihua</a:t>
            </a:r>
            <a:r>
              <a:rPr lang="en-US" altLang="zh-CN" sz="1800" u="none" dirty="0">
                <a:solidFill>
                  <a:schemeClr val="tx1"/>
                </a:solidFill>
                <a:latin typeface="Times New Roman" panose="02020603050405020304" pitchFamily="18" charset="0"/>
              </a:rPr>
              <a:t> Zhou, </a:t>
            </a:r>
            <a:r>
              <a:rPr lang="en-US" altLang="zh-CN" sz="1800" u="none" dirty="0" err="1">
                <a:solidFill>
                  <a:schemeClr val="tx1"/>
                </a:solidFill>
                <a:latin typeface="Times New Roman" panose="02020603050405020304" pitchFamily="18" charset="0"/>
              </a:rPr>
              <a:t>Xipeng</a:t>
            </a:r>
            <a:r>
              <a:rPr lang="en-US" altLang="zh-CN" sz="1800" u="none" dirty="0">
                <a:solidFill>
                  <a:schemeClr val="tx1"/>
                </a:solidFill>
                <a:latin typeface="Times New Roman" panose="02020603050405020304" pitchFamily="18" charset="0"/>
              </a:rPr>
              <a:t> </a:t>
            </a:r>
            <a:r>
              <a:rPr lang="en-US" altLang="zh-CN" sz="1800" u="none" dirty="0" err="1">
                <a:solidFill>
                  <a:schemeClr val="tx1"/>
                </a:solidFill>
                <a:latin typeface="Times New Roman" panose="02020603050405020304" pitchFamily="18" charset="0"/>
              </a:rPr>
              <a:t>Qiu</a:t>
            </a:r>
            <a:r>
              <a:rPr lang="en-US" altLang="zh-CN" sz="1800" u="none" dirty="0">
                <a:solidFill>
                  <a:schemeClr val="tx1"/>
                </a:solidFill>
                <a:latin typeface="Times New Roman" panose="02020603050405020304" pitchFamily="18" charset="0"/>
              </a:rPr>
              <a:t> for use of their figures and slides</a:t>
            </a:r>
            <a:endParaRPr lang="zh-CN" altLang="en-US" sz="1800" u="none"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黑体" panose="02010609060101010101" pitchFamily="49" charset="-122"/>
                <a:ea typeface="黑体" panose="02010609060101010101" pitchFamily="49" charset="-122"/>
              </a:rPr>
              <a:t>激活函数</a:t>
            </a:r>
            <a:endParaRPr lang="zh-CN" altLang="en-US"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pic>
        <p:nvPicPr>
          <p:cNvPr id="340994" name="Picture 2"/>
          <p:cNvPicPr>
            <a:picLocks noChangeAspect="1" noChangeArrowheads="1"/>
          </p:cNvPicPr>
          <p:nvPr/>
        </p:nvPicPr>
        <p:blipFill>
          <a:blip r:embed="rId1"/>
          <a:srcRect/>
          <a:stretch>
            <a:fillRect/>
          </a:stretch>
        </p:blipFill>
        <p:spPr bwMode="auto">
          <a:xfrm>
            <a:off x="571472" y="1500174"/>
            <a:ext cx="7788183" cy="464347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p:nvPr>
        </p:nvSpPr>
        <p:spPr>
          <a:xfrm>
            <a:off x="428596" y="0"/>
            <a:ext cx="8229600" cy="1143000"/>
          </a:xfrm>
        </p:spPr>
        <p:txBody>
          <a:bodyPr/>
          <a:lstStyle/>
          <a:p>
            <a:r>
              <a:rPr lang="zh-CN" altLang="en-US" b="1" dirty="0">
                <a:latin typeface="黑体" panose="02010609060101010101" pitchFamily="49" charset="-122"/>
                <a:ea typeface="黑体" panose="02010609060101010101" pitchFamily="49" charset="-122"/>
              </a:rPr>
              <a:t>线性分类模型</a:t>
            </a:r>
            <a:endParaRPr lang="zh-CN" altLang="en-US" b="1"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
        <p:nvSpPr>
          <p:cNvPr id="6" name="矩形 5"/>
          <p:cNvSpPr/>
          <p:nvPr/>
        </p:nvSpPr>
        <p:spPr>
          <a:xfrm>
            <a:off x="428596" y="1428736"/>
            <a:ext cx="4572000" cy="830997"/>
          </a:xfrm>
          <a:prstGeom prst="rect">
            <a:avLst/>
          </a:prstGeom>
        </p:spPr>
        <p:txBody>
          <a:bodyPr>
            <a:spAutoFit/>
          </a:bodyPr>
          <a:lstStyle/>
          <a:p>
            <a:r>
              <a:rPr lang="zh-CN" altLang="en-US" sz="2800" u="none" dirty="0">
                <a:solidFill>
                  <a:srgbClr val="2110FC"/>
                </a:solidFill>
                <a:latin typeface="Times New Roman" panose="02020603050405020304" pitchFamily="18" charset="0"/>
                <a:ea typeface="+mn-ea"/>
                <a:cs typeface="Times New Roman" panose="02020603050405020304" pitchFamily="18" charset="0"/>
              </a:rPr>
              <a:t>决策⾯</a:t>
            </a:r>
            <a:r>
              <a:rPr lang="zh-CN" altLang="en-US" sz="2800" u="none" dirty="0">
                <a:solidFill>
                  <a:schemeClr val="tx1"/>
                </a:solidFill>
                <a:latin typeface="Times New Roman" panose="02020603050405020304" pitchFamily="18" charset="0"/>
                <a:ea typeface="+mn-ea"/>
                <a:cs typeface="Times New Roman" panose="02020603050405020304" pitchFamily="18" charset="0"/>
              </a:rPr>
              <a:t>对应于</a:t>
            </a:r>
            <a:r>
              <a:rPr lang="en-US" altLang="zh-CN" sz="2800" u="none" dirty="0">
                <a:solidFill>
                  <a:schemeClr val="tx1"/>
                </a:solidFill>
                <a:latin typeface="Times New Roman" panose="02020603050405020304" pitchFamily="18" charset="0"/>
                <a:ea typeface="+mn-ea"/>
                <a:cs typeface="Times New Roman" panose="02020603050405020304" pitchFamily="18" charset="0"/>
              </a:rPr>
              <a:t>y(x) = </a:t>
            </a:r>
            <a:r>
              <a:rPr lang="zh-CN" altLang="en-US" sz="2800" u="none" dirty="0">
                <a:solidFill>
                  <a:schemeClr val="tx1"/>
                </a:solidFill>
                <a:latin typeface="Times New Roman" panose="02020603050405020304" pitchFamily="18" charset="0"/>
                <a:ea typeface="+mn-ea"/>
                <a:cs typeface="Times New Roman" panose="02020603050405020304" pitchFamily="18" charset="0"/>
              </a:rPr>
              <a:t>常数 </a:t>
            </a:r>
            <a:br>
              <a:rPr lang="zh-CN" altLang="en-US" dirty="0"/>
            </a:br>
            <a:endParaRPr lang="zh-CN" altLang="en-US" dirty="0"/>
          </a:p>
        </p:txBody>
      </p:sp>
      <p:sp>
        <p:nvSpPr>
          <p:cNvPr id="7" name="矩形 6"/>
          <p:cNvSpPr/>
          <p:nvPr/>
        </p:nvSpPr>
        <p:spPr>
          <a:xfrm>
            <a:off x="2357422" y="2643182"/>
            <a:ext cx="6500858" cy="954107"/>
          </a:xfrm>
          <a:prstGeom prst="rect">
            <a:avLst/>
          </a:prstGeom>
        </p:spPr>
        <p:txBody>
          <a:bodyPr wrap="square">
            <a:spAutoFit/>
          </a:bodyPr>
          <a:lstStyle/>
          <a:p>
            <a:r>
              <a:rPr lang="zh-CN" altLang="en-US" sz="2800" u="none" dirty="0">
                <a:solidFill>
                  <a:schemeClr val="tx1"/>
                </a:solidFill>
                <a:latin typeface="Times New Roman" panose="02020603050405020304" pitchFamily="18" charset="0"/>
                <a:ea typeface="+mn-ea"/>
                <a:cs typeface="Times New Roman" panose="02020603050405020304" pitchFamily="18" charset="0"/>
              </a:rPr>
              <a:t>因此</a:t>
            </a:r>
            <a:r>
              <a:rPr lang="zh-CN" altLang="en-US" sz="2800" u="none" dirty="0">
                <a:solidFill>
                  <a:srgbClr val="2110FC"/>
                </a:solidFill>
                <a:latin typeface="Times New Roman" panose="02020603050405020304" pitchFamily="18" charset="0"/>
                <a:ea typeface="+mn-ea"/>
                <a:cs typeface="Times New Roman" panose="02020603050405020304" pitchFamily="18" charset="0"/>
              </a:rPr>
              <a:t>决策⾯是</a:t>
            </a:r>
            <a:r>
              <a:rPr lang="en-US" altLang="zh-CN" sz="2800" u="none" dirty="0">
                <a:solidFill>
                  <a:srgbClr val="2110FC"/>
                </a:solidFill>
                <a:latin typeface="Times New Roman" panose="02020603050405020304" pitchFamily="18" charset="0"/>
                <a:ea typeface="+mn-ea"/>
                <a:cs typeface="Times New Roman" panose="02020603050405020304" pitchFamily="18" charset="0"/>
              </a:rPr>
              <a:t>x</a:t>
            </a:r>
            <a:r>
              <a:rPr lang="zh-CN" altLang="en-US" sz="2800" u="none" dirty="0">
                <a:solidFill>
                  <a:srgbClr val="2110FC"/>
                </a:solidFill>
                <a:latin typeface="Times New Roman" panose="02020603050405020304" pitchFamily="18" charset="0"/>
                <a:ea typeface="+mn-ea"/>
                <a:cs typeface="Times New Roman" panose="02020603050405020304" pitchFamily="18" charset="0"/>
              </a:rPr>
              <a:t>的线性函数</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endParaRPr lang="en-US" altLang="zh-CN" sz="2800" u="none" dirty="0">
              <a:solidFill>
                <a:schemeClr val="tx1"/>
              </a:solidFill>
              <a:latin typeface="Times New Roman" panose="02020603050405020304" pitchFamily="18" charset="0"/>
              <a:ea typeface="+mn-ea"/>
              <a:cs typeface="Times New Roman" panose="02020603050405020304" pitchFamily="18" charset="0"/>
            </a:endParaRPr>
          </a:p>
          <a:p>
            <a:r>
              <a:rPr lang="zh-CN" altLang="en-US" sz="2800" u="none" dirty="0">
                <a:solidFill>
                  <a:schemeClr val="tx1"/>
                </a:solidFill>
                <a:latin typeface="Times New Roman" panose="02020603050405020304" pitchFamily="18" charset="0"/>
                <a:ea typeface="+mn-ea"/>
                <a:cs typeface="Times New Roman" panose="02020603050405020304" pitchFamily="18" charset="0"/>
              </a:rPr>
              <a:t>即使 函数</a:t>
            </a:r>
            <a:r>
              <a:rPr lang="en-US" altLang="zh-CN" sz="2800" u="none" dirty="0">
                <a:solidFill>
                  <a:schemeClr val="tx1"/>
                </a:solidFill>
                <a:latin typeface="Times New Roman" panose="02020603050405020304" pitchFamily="18" charset="0"/>
                <a:ea typeface="+mn-ea"/>
                <a:cs typeface="Times New Roman" panose="02020603050405020304" pitchFamily="18" charset="0"/>
              </a:rPr>
              <a:t>f(·)</a:t>
            </a:r>
            <a:r>
              <a:rPr lang="zh-CN" altLang="en-US" sz="2800" u="none" dirty="0">
                <a:solidFill>
                  <a:schemeClr val="tx1"/>
                </a:solidFill>
                <a:latin typeface="Times New Roman" panose="02020603050405020304" pitchFamily="18" charset="0"/>
                <a:ea typeface="+mn-ea"/>
                <a:cs typeface="Times New Roman" panose="02020603050405020304" pitchFamily="18" charset="0"/>
              </a:rPr>
              <a:t>是⾮线性函数也是如此 </a:t>
            </a:r>
            <a:endParaRPr lang="zh-CN" altLang="en-US" sz="2800" u="none" dirty="0">
              <a:solidFill>
                <a:schemeClr val="tx1"/>
              </a:solidFill>
              <a:latin typeface="Times New Roman" panose="02020603050405020304" pitchFamily="18" charset="0"/>
              <a:ea typeface="+mn-ea"/>
              <a:cs typeface="Times New Roman" panose="02020603050405020304" pitchFamily="18" charset="0"/>
            </a:endParaRPr>
          </a:p>
        </p:txBody>
      </p:sp>
      <p:sp>
        <p:nvSpPr>
          <p:cNvPr id="8" name="矩形 7"/>
          <p:cNvSpPr/>
          <p:nvPr/>
        </p:nvSpPr>
        <p:spPr>
          <a:xfrm>
            <a:off x="571472" y="4084032"/>
            <a:ext cx="4572000" cy="953135"/>
          </a:xfrm>
          <a:prstGeom prst="rect">
            <a:avLst/>
          </a:prstGeom>
        </p:spPr>
        <p:txBody>
          <a:bodyPr>
            <a:spAutoFit/>
          </a:bodyPr>
          <a:lstStyle/>
          <a:p>
            <a:r>
              <a:rPr lang="zh-CN" altLang="en-US" sz="2800" u="none" dirty="0">
                <a:solidFill>
                  <a:srgbClr val="2110FC"/>
                </a:solidFill>
                <a:latin typeface="Times New Roman" panose="02020603050405020304" pitchFamily="18" charset="0"/>
                <a:ea typeface="+mn-ea"/>
                <a:cs typeface="Times New Roman" panose="02020603050405020304" pitchFamily="18" charset="0"/>
              </a:rPr>
              <a:t>推⼴的线性</a:t>
            </a:r>
            <a:r>
              <a:rPr lang="zh-CN" altLang="en-US" sz="2800" u="none" dirty="0">
                <a:solidFill>
                  <a:srgbClr val="2110FC"/>
                </a:solidFill>
                <a:latin typeface="Times New Roman" panose="02020603050405020304" pitchFamily="18" charset="0"/>
                <a:ea typeface="+mn-ea"/>
                <a:cs typeface="Times New Roman" panose="02020603050405020304" pitchFamily="18" charset="0"/>
                <a:sym typeface="+mn-ea"/>
              </a:rPr>
              <a:t>模</a:t>
            </a:r>
            <a:r>
              <a:rPr lang="zh-CN" altLang="en-US" sz="2800" u="none" dirty="0">
                <a:solidFill>
                  <a:srgbClr val="2110FC"/>
                </a:solidFill>
                <a:latin typeface="Times New Roman" panose="02020603050405020304" pitchFamily="18" charset="0"/>
                <a:ea typeface="+mn-ea"/>
                <a:cs typeface="Times New Roman" panose="02020603050405020304" pitchFamily="18" charset="0"/>
              </a:rPr>
              <a:t>型 </a:t>
            </a:r>
            <a:br>
              <a:rPr lang="zh-CN" altLang="en-US" sz="2800" u="none" dirty="0">
                <a:solidFill>
                  <a:srgbClr val="2110FC"/>
                </a:solidFill>
                <a:latin typeface="Times New Roman" panose="02020603050405020304" pitchFamily="18" charset="0"/>
                <a:ea typeface="+mn-ea"/>
                <a:cs typeface="Times New Roman" panose="02020603050405020304" pitchFamily="18" charset="0"/>
              </a:rPr>
            </a:br>
            <a:endParaRPr lang="zh-CN" altLang="en-US" sz="2800" u="none" dirty="0">
              <a:solidFill>
                <a:srgbClr val="2110FC"/>
              </a:solidFill>
              <a:latin typeface="Times New Roman" panose="02020603050405020304" pitchFamily="18" charset="0"/>
              <a:ea typeface="+mn-ea"/>
              <a:cs typeface="Times New Roman" panose="02020603050405020304" pitchFamily="18" charset="0"/>
            </a:endParaRPr>
          </a:p>
        </p:txBody>
      </p:sp>
      <p:pic>
        <p:nvPicPr>
          <p:cNvPr id="30738" name="Picture 18"/>
          <p:cNvPicPr>
            <a:picLocks noChangeAspect="1" noChangeArrowheads="1"/>
          </p:cNvPicPr>
          <p:nvPr/>
        </p:nvPicPr>
        <p:blipFill>
          <a:blip r:embed="rId1"/>
          <a:srcRect/>
          <a:stretch>
            <a:fillRect/>
          </a:stretch>
        </p:blipFill>
        <p:spPr bwMode="auto">
          <a:xfrm>
            <a:off x="3000364" y="2071678"/>
            <a:ext cx="3019768" cy="471488"/>
          </a:xfrm>
          <a:prstGeom prst="rect">
            <a:avLst/>
          </a:prstGeom>
          <a:noFill/>
          <a:ln w="9525">
            <a:noFill/>
            <a:miter lim="800000"/>
            <a:headEnd/>
            <a:tailEnd/>
          </a:ln>
          <a:effectLst/>
        </p:spPr>
      </p:pic>
      <p:sp>
        <p:nvSpPr>
          <p:cNvPr id="9" name="矩形 8"/>
          <p:cNvSpPr/>
          <p:nvPr/>
        </p:nvSpPr>
        <p:spPr>
          <a:xfrm>
            <a:off x="506060" y="4606132"/>
            <a:ext cx="8643998" cy="954107"/>
          </a:xfrm>
          <a:prstGeom prst="rect">
            <a:avLst/>
          </a:prstGeom>
        </p:spPr>
        <p:txBody>
          <a:bodyPr wrap="square">
            <a:spAutoFit/>
          </a:bodyPr>
          <a:lstStyle/>
          <a:p>
            <a:r>
              <a:rPr lang="zh-CN" altLang="en-US" sz="2800" u="none" dirty="0">
                <a:solidFill>
                  <a:srgbClr val="FF0000"/>
                </a:solidFill>
                <a:latin typeface="Times New Roman" panose="02020603050405020304" pitchFamily="18" charset="0"/>
                <a:ea typeface="+mn-ea"/>
                <a:cs typeface="Times New Roman" panose="02020603050405020304" pitchFamily="18" charset="0"/>
              </a:rPr>
              <a:t>不再是参数的线性模型</a:t>
            </a:r>
            <a:r>
              <a:rPr lang="zh-CN" altLang="en-US" sz="2800" u="none" dirty="0">
                <a:solidFill>
                  <a:schemeClr val="tx1"/>
                </a:solidFill>
                <a:latin typeface="Times New Roman" panose="02020603050405020304" pitchFamily="18" charset="0"/>
                <a:ea typeface="+mn-ea"/>
                <a:cs typeface="Times New Roman" panose="02020603050405020304" pitchFamily="18" charset="0"/>
              </a:rPr>
              <a:t>，因为</a:t>
            </a:r>
            <a:r>
              <a:rPr lang="zh-CN" altLang="en-US" sz="2800" u="none" dirty="0">
                <a:solidFill>
                  <a:srgbClr val="2110FC"/>
                </a:solidFill>
                <a:latin typeface="Times New Roman" panose="02020603050405020304" pitchFamily="18" charset="0"/>
                <a:ea typeface="+mn-ea"/>
                <a:cs typeface="Times New Roman" panose="02020603050405020304" pitchFamily="18" charset="0"/>
              </a:rPr>
              <a:t>引⼊了⾮线性函数</a:t>
            </a:r>
            <a:r>
              <a:rPr lang="en-US" altLang="zh-CN" sz="2800" u="none" dirty="0">
                <a:solidFill>
                  <a:srgbClr val="2110FC"/>
                </a:solidFill>
                <a:latin typeface="Times New Roman" panose="02020603050405020304" pitchFamily="18" charset="0"/>
                <a:ea typeface="+mn-ea"/>
                <a:cs typeface="Times New Roman" panose="02020603050405020304" pitchFamily="18" charset="0"/>
              </a:rPr>
              <a:t>f(·)</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endParaRPr lang="en-US" altLang="zh-CN" sz="2800" u="none" dirty="0">
              <a:solidFill>
                <a:schemeClr val="tx1"/>
              </a:solidFill>
              <a:latin typeface="Times New Roman" panose="02020603050405020304" pitchFamily="18" charset="0"/>
              <a:ea typeface="+mn-ea"/>
              <a:cs typeface="Times New Roman" panose="02020603050405020304" pitchFamily="18" charset="0"/>
            </a:endParaRPr>
          </a:p>
          <a:p>
            <a:r>
              <a:rPr lang="zh-CN" altLang="en-US" sz="2800" u="none" dirty="0">
                <a:solidFill>
                  <a:schemeClr val="tx1"/>
                </a:solidFill>
                <a:latin typeface="Times New Roman" panose="02020603050405020304" pitchFamily="18" charset="0"/>
                <a:ea typeface="+mn-ea"/>
                <a:cs typeface="Times New Roman" panose="02020603050405020304" pitchFamily="18" charset="0"/>
              </a:rPr>
              <a:t>计算⽐线性回归模型更加复杂 </a:t>
            </a:r>
            <a:endParaRPr lang="zh-CN" altLang="en-US" dirty="0"/>
          </a:p>
        </p:txBody>
      </p:sp>
      <p:pic>
        <p:nvPicPr>
          <p:cNvPr id="2" name="Picture 18"/>
          <p:cNvPicPr>
            <a:picLocks noChangeAspect="1" noChangeArrowheads="1"/>
          </p:cNvPicPr>
          <p:nvPr/>
        </p:nvPicPr>
        <p:blipFill>
          <a:blip r:embed="rId2"/>
          <a:srcRect/>
          <a:stretch>
            <a:fillRect/>
          </a:stretch>
        </p:blipFill>
        <p:spPr bwMode="auto">
          <a:xfrm>
            <a:off x="6929454" y="928670"/>
            <a:ext cx="1609725" cy="16383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title"/>
          </p:nvPr>
        </p:nvSpPr>
        <p:spPr>
          <a:xfrm>
            <a:off x="500034" y="0"/>
            <a:ext cx="8229600" cy="1143000"/>
          </a:xfrm>
        </p:spPr>
        <p:txBody>
          <a:bodyPr/>
          <a:lstStyle/>
          <a:p>
            <a:r>
              <a:rPr lang="zh-CN" altLang="en-US" b="1" dirty="0">
                <a:latin typeface="黑体" panose="02010609060101010101" pitchFamily="49" charset="-122"/>
                <a:ea typeface="黑体" panose="02010609060101010101" pitchFamily="49" charset="-122"/>
              </a:rPr>
              <a:t>线性分类模型</a:t>
            </a:r>
            <a:endParaRPr lang="zh-CN" altLang="en-US" b="1" dirty="0">
              <a:latin typeface="黑体" panose="02010609060101010101" pitchFamily="49" charset="-122"/>
              <a:ea typeface="黑体" panose="02010609060101010101" pitchFamily="49" charset="-122"/>
            </a:endParaRPr>
          </a:p>
        </p:txBody>
      </p:sp>
      <p:sp>
        <p:nvSpPr>
          <p:cNvPr id="6" name="矩形 5"/>
          <p:cNvSpPr/>
          <p:nvPr/>
        </p:nvSpPr>
        <p:spPr>
          <a:xfrm>
            <a:off x="0" y="1329583"/>
            <a:ext cx="8929718" cy="5570756"/>
          </a:xfrm>
          <a:prstGeom prst="rect">
            <a:avLst/>
          </a:prstGeom>
        </p:spPr>
        <p:txBody>
          <a:bodyPr wrap="square">
            <a:spAutoFit/>
          </a:bodyPr>
          <a:lstStyle/>
          <a:p>
            <a:r>
              <a:rPr lang="zh-CN" altLang="en-US" sz="2800" u="none" dirty="0">
                <a:solidFill>
                  <a:schemeClr val="tx1"/>
                </a:solidFill>
                <a:latin typeface="Times New Roman" panose="02020603050405020304" pitchFamily="18" charset="0"/>
                <a:ea typeface="+mn-ea"/>
                <a:cs typeface="Times New Roman" panose="02020603050405020304" pitchFamily="18" charset="0"/>
              </a:rPr>
              <a:t>最常见的情况是，类别互不相交： </a:t>
            </a:r>
            <a:br>
              <a:rPr lang="zh-CN" altLang="en-US" sz="2800" u="none" dirty="0">
                <a:solidFill>
                  <a:schemeClr val="tx1"/>
                </a:solidFill>
                <a:latin typeface="Times New Roman" panose="02020603050405020304" pitchFamily="18" charset="0"/>
                <a:ea typeface="+mn-ea"/>
                <a:cs typeface="Times New Roman" panose="02020603050405020304" pitchFamily="18" charset="0"/>
              </a:rPr>
            </a:br>
            <a:r>
              <a:rPr lang="zh-CN" altLang="en-US" sz="2800" u="none" dirty="0">
                <a:solidFill>
                  <a:schemeClr val="tx1"/>
                </a:solidFill>
                <a:latin typeface="Times New Roman" panose="02020603050405020304" pitchFamily="18" charset="0"/>
                <a:ea typeface="+mn-ea"/>
                <a:cs typeface="Times New Roman" panose="02020603050405020304" pitchFamily="18" charset="0"/>
              </a:rPr>
              <a:t>每个输⼊被分到唯⼀的⼀个类别中。</a:t>
            </a:r>
            <a:endParaRPr lang="en-US" altLang="zh-CN" sz="2800" u="none" dirty="0">
              <a:solidFill>
                <a:schemeClr val="tx1"/>
              </a:solidFill>
              <a:latin typeface="Times New Roman" panose="02020603050405020304" pitchFamily="18" charset="0"/>
              <a:ea typeface="+mn-ea"/>
              <a:cs typeface="Times New Roman" panose="02020603050405020304" pitchFamily="18" charset="0"/>
            </a:endParaRPr>
          </a:p>
          <a:p>
            <a:endParaRPr lang="en-US" altLang="zh-CN" sz="2800" u="none" dirty="0">
              <a:solidFill>
                <a:schemeClr val="tx1"/>
              </a:solidFill>
              <a:latin typeface="Times New Roman" panose="02020603050405020304" pitchFamily="18" charset="0"/>
              <a:ea typeface="+mn-ea"/>
              <a:cs typeface="Times New Roman" panose="02020603050405020304" pitchFamily="18" charset="0"/>
            </a:endParaRPr>
          </a:p>
          <a:p>
            <a:r>
              <a:rPr lang="zh-CN" altLang="en-US" sz="2800" u="none" dirty="0">
                <a:solidFill>
                  <a:schemeClr val="tx1"/>
                </a:solidFill>
                <a:latin typeface="Times New Roman" panose="02020603050405020304" pitchFamily="18" charset="0"/>
                <a:ea typeface="+mn-ea"/>
                <a:cs typeface="Times New Roman" panose="02020603050405020304" pitchFamily="18" charset="0"/>
              </a:rPr>
              <a:t>输⼊空间被划分为不同的</a:t>
            </a:r>
            <a:r>
              <a:rPr lang="zh-CN" altLang="en-US" sz="2800" u="none" dirty="0">
                <a:solidFill>
                  <a:srgbClr val="2110FC"/>
                </a:solidFill>
                <a:latin typeface="Times New Roman" panose="02020603050405020304" pitchFamily="18" charset="0"/>
                <a:ea typeface="+mn-ea"/>
                <a:cs typeface="Times New Roman" panose="02020603050405020304" pitchFamily="18" charset="0"/>
              </a:rPr>
              <a:t>决策区域</a:t>
            </a:r>
            <a:r>
              <a:rPr lang="en-US" altLang="zh-CN" sz="2800" u="none" dirty="0">
                <a:solidFill>
                  <a:srgbClr val="2110FC"/>
                </a:solidFill>
                <a:latin typeface="Times New Roman" panose="02020603050405020304" pitchFamily="18" charset="0"/>
                <a:ea typeface="+mn-ea"/>
                <a:cs typeface="Times New Roman" panose="02020603050405020304" pitchFamily="18" charset="0"/>
              </a:rPr>
              <a:t>(</a:t>
            </a:r>
            <a:r>
              <a:rPr lang="en-US" altLang="en-US" sz="2800" u="none" dirty="0">
                <a:solidFill>
                  <a:srgbClr val="2110FC"/>
                </a:solidFill>
                <a:latin typeface="Times New Roman" panose="02020603050405020304" pitchFamily="18" charset="0"/>
                <a:ea typeface="+mn-ea"/>
                <a:cs typeface="Times New Roman" panose="02020603050405020304" pitchFamily="18" charset="0"/>
              </a:rPr>
              <a:t>decision region)，</a:t>
            </a:r>
            <a:endParaRPr lang="en-US" altLang="en-US" sz="2800" u="none" dirty="0">
              <a:solidFill>
                <a:srgbClr val="2110FC"/>
              </a:solidFill>
              <a:latin typeface="Times New Roman" panose="02020603050405020304" pitchFamily="18" charset="0"/>
              <a:ea typeface="+mn-ea"/>
              <a:cs typeface="Times New Roman" panose="02020603050405020304" pitchFamily="18" charset="0"/>
            </a:endParaRPr>
          </a:p>
          <a:p>
            <a:r>
              <a:rPr lang="zh-CN" altLang="en-US" sz="2800" u="none" dirty="0">
                <a:solidFill>
                  <a:schemeClr val="tx1"/>
                </a:solidFill>
                <a:latin typeface="Times New Roman" panose="02020603050405020304" pitchFamily="18" charset="0"/>
                <a:ea typeface="+mn-ea"/>
                <a:cs typeface="Times New Roman" panose="02020603050405020304" pitchFamily="18" charset="0"/>
              </a:rPr>
              <a:t>边界被称为</a:t>
            </a:r>
            <a:r>
              <a:rPr lang="zh-CN" altLang="en-US" sz="2800" u="none" dirty="0">
                <a:solidFill>
                  <a:srgbClr val="2110FC"/>
                </a:solidFill>
                <a:latin typeface="Times New Roman" panose="02020603050405020304" pitchFamily="18" charset="0"/>
                <a:ea typeface="+mn-ea"/>
                <a:cs typeface="Times New Roman" panose="02020603050405020304" pitchFamily="18" charset="0"/>
              </a:rPr>
              <a:t>决策边界</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r>
              <a:rPr lang="en-US" altLang="en-US" sz="2800" u="none" dirty="0">
                <a:solidFill>
                  <a:schemeClr val="tx1"/>
                </a:solidFill>
                <a:latin typeface="Times New Roman" panose="02020603050405020304" pitchFamily="18" charset="0"/>
                <a:ea typeface="+mn-ea"/>
                <a:cs typeface="Times New Roman" panose="02020603050405020304" pitchFamily="18" charset="0"/>
              </a:rPr>
              <a:t>decision boundary</a:t>
            </a:r>
            <a:r>
              <a:rPr lang="zh-CN" altLang="en-US" sz="2800" u="none" dirty="0">
                <a:solidFill>
                  <a:schemeClr val="tx1"/>
                </a:solidFill>
                <a:latin typeface="Times New Roman" panose="02020603050405020304" pitchFamily="18" charset="0"/>
                <a:ea typeface="+mn-ea"/>
                <a:cs typeface="Times New Roman" panose="02020603050405020304" pitchFamily="18" charset="0"/>
              </a:rPr>
              <a:t>）或者</a:t>
            </a:r>
            <a:r>
              <a:rPr lang="zh-CN" altLang="en-US" sz="2800" u="none" dirty="0">
                <a:solidFill>
                  <a:srgbClr val="2110FC"/>
                </a:solidFill>
                <a:latin typeface="Times New Roman" panose="02020603050405020304" pitchFamily="18" charset="0"/>
                <a:ea typeface="+mn-ea"/>
                <a:cs typeface="Times New Roman" panose="02020603050405020304" pitchFamily="18" charset="0"/>
              </a:rPr>
              <a:t>决策⾯</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r>
              <a:rPr lang="en-US" altLang="en-US" sz="2800" u="none" dirty="0">
                <a:solidFill>
                  <a:schemeClr val="tx1"/>
                </a:solidFill>
                <a:latin typeface="Times New Roman" panose="02020603050405020304" pitchFamily="18" charset="0"/>
                <a:ea typeface="+mn-ea"/>
                <a:cs typeface="Times New Roman" panose="02020603050405020304" pitchFamily="18" charset="0"/>
              </a:rPr>
              <a:t>decision surface</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r>
              <a:rPr lang="en-US" altLang="en-US" sz="2800" u="none" dirty="0">
                <a:solidFill>
                  <a:schemeClr val="tx1"/>
                </a:solidFill>
                <a:latin typeface="Times New Roman" panose="02020603050405020304" pitchFamily="18" charset="0"/>
                <a:ea typeface="+mn-ea"/>
                <a:cs typeface="Times New Roman" panose="02020603050405020304" pitchFamily="18" charset="0"/>
              </a:rPr>
              <a:t> </a:t>
            </a:r>
            <a:endParaRPr lang="en-US" altLang="en-US" sz="2800" u="none" dirty="0">
              <a:solidFill>
                <a:schemeClr val="tx1"/>
              </a:solidFill>
              <a:latin typeface="Times New Roman" panose="02020603050405020304" pitchFamily="18" charset="0"/>
              <a:ea typeface="+mn-ea"/>
              <a:cs typeface="Times New Roman" panose="02020603050405020304" pitchFamily="18" charset="0"/>
            </a:endParaRPr>
          </a:p>
          <a:p>
            <a:endParaRPr lang="en-US" altLang="en-US" sz="2800" u="none" dirty="0">
              <a:solidFill>
                <a:schemeClr val="tx1"/>
              </a:solidFill>
              <a:latin typeface="Times New Roman" panose="02020603050405020304" pitchFamily="18" charset="0"/>
              <a:ea typeface="+mn-ea"/>
              <a:cs typeface="Times New Roman" panose="02020603050405020304" pitchFamily="18" charset="0"/>
            </a:endParaRPr>
          </a:p>
          <a:p>
            <a:r>
              <a:rPr lang="zh-CN" altLang="en-US" sz="2800" u="none" dirty="0">
                <a:solidFill>
                  <a:srgbClr val="2110FC"/>
                </a:solidFill>
                <a:latin typeface="Times New Roman" panose="02020603050405020304" pitchFamily="18" charset="0"/>
                <a:ea typeface="+mn-ea"/>
                <a:cs typeface="Times New Roman" panose="02020603050405020304" pitchFamily="18" charset="0"/>
              </a:rPr>
              <a:t>分类线性模型，是指决策⾯是输⼊向量</a:t>
            </a:r>
            <a:r>
              <a:rPr lang="en-US" altLang="zh-CN" sz="2800" u="none" dirty="0">
                <a:solidFill>
                  <a:srgbClr val="2110FC"/>
                </a:solidFill>
                <a:latin typeface="Times New Roman" panose="02020603050405020304" pitchFamily="18" charset="0"/>
                <a:ea typeface="+mn-ea"/>
                <a:cs typeface="Times New Roman" panose="02020603050405020304" pitchFamily="18" charset="0"/>
              </a:rPr>
              <a:t>x</a:t>
            </a:r>
            <a:r>
              <a:rPr lang="zh-CN" altLang="en-US" sz="2800" u="none" dirty="0">
                <a:solidFill>
                  <a:srgbClr val="2110FC"/>
                </a:solidFill>
                <a:latin typeface="Times New Roman" panose="02020603050405020304" pitchFamily="18" charset="0"/>
                <a:ea typeface="+mn-ea"/>
                <a:cs typeface="Times New Roman" panose="02020603050405020304" pitchFamily="18" charset="0"/>
              </a:rPr>
              <a:t>的线性函数</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endParaRPr lang="en-US" altLang="zh-CN" sz="2800" u="none" dirty="0">
              <a:solidFill>
                <a:schemeClr val="tx1"/>
              </a:solidFill>
              <a:latin typeface="Times New Roman" panose="02020603050405020304" pitchFamily="18" charset="0"/>
              <a:ea typeface="+mn-ea"/>
              <a:cs typeface="Times New Roman" panose="02020603050405020304" pitchFamily="18" charset="0"/>
            </a:endParaRPr>
          </a:p>
          <a:p>
            <a:r>
              <a:rPr lang="zh-CN" altLang="en-US" sz="2800" u="none" dirty="0">
                <a:solidFill>
                  <a:schemeClr val="tx1"/>
                </a:solidFill>
                <a:latin typeface="Times New Roman" panose="02020603050405020304" pitchFamily="18" charset="0"/>
                <a:ea typeface="+mn-ea"/>
                <a:cs typeface="Times New Roman" panose="02020603050405020304" pitchFamily="18" charset="0"/>
              </a:rPr>
              <a:t>因此被定义为</a:t>
            </a:r>
            <a:r>
              <a:rPr lang="en-US" altLang="zh-CN" sz="2800" u="none" dirty="0">
                <a:solidFill>
                  <a:schemeClr val="tx1"/>
                </a:solidFill>
                <a:latin typeface="Times New Roman" panose="02020603050405020304" pitchFamily="18" charset="0"/>
                <a:ea typeface="+mn-ea"/>
                <a:cs typeface="Times New Roman" panose="02020603050405020304" pitchFamily="18" charset="0"/>
              </a:rPr>
              <a:t>D</a:t>
            </a:r>
            <a:r>
              <a:rPr lang="zh-CN" altLang="en-US" sz="2800" u="none" dirty="0">
                <a:solidFill>
                  <a:schemeClr val="tx1"/>
                </a:solidFill>
                <a:latin typeface="Times New Roman" panose="02020603050405020304" pitchFamily="18" charset="0"/>
                <a:ea typeface="+mn-ea"/>
                <a:cs typeface="Times New Roman" panose="02020603050405020304" pitchFamily="18" charset="0"/>
              </a:rPr>
              <a:t>维输⼊空间中的</a:t>
            </a:r>
            <a:r>
              <a:rPr lang="en-US" altLang="zh-CN" sz="2800" u="none" dirty="0">
                <a:solidFill>
                  <a:schemeClr val="tx1"/>
                </a:solidFill>
                <a:latin typeface="Times New Roman" panose="02020603050405020304" pitchFamily="18" charset="0"/>
                <a:ea typeface="+mn-ea"/>
                <a:cs typeface="Times New Roman" panose="02020603050405020304" pitchFamily="18" charset="0"/>
              </a:rPr>
              <a:t>(D - 1)</a:t>
            </a:r>
            <a:r>
              <a:rPr lang="zh-CN" altLang="en-US" sz="2800" u="none" dirty="0">
                <a:solidFill>
                  <a:schemeClr val="tx1"/>
                </a:solidFill>
                <a:latin typeface="Times New Roman" panose="02020603050405020304" pitchFamily="18" charset="0"/>
                <a:ea typeface="+mn-ea"/>
                <a:cs typeface="Times New Roman" panose="02020603050405020304" pitchFamily="18" charset="0"/>
              </a:rPr>
              <a:t>维超平⾯。</a:t>
            </a:r>
            <a:endParaRPr lang="en-US" altLang="zh-CN" sz="2800" u="none" dirty="0">
              <a:solidFill>
                <a:schemeClr val="tx1"/>
              </a:solidFill>
              <a:latin typeface="Times New Roman" panose="02020603050405020304" pitchFamily="18" charset="0"/>
              <a:ea typeface="+mn-ea"/>
              <a:cs typeface="Times New Roman" panose="02020603050405020304" pitchFamily="18" charset="0"/>
            </a:endParaRPr>
          </a:p>
          <a:p>
            <a:endParaRPr lang="en-US" altLang="zh-CN" sz="2800" u="none" dirty="0">
              <a:solidFill>
                <a:schemeClr val="tx1"/>
              </a:solidFill>
              <a:latin typeface="Times New Roman" panose="02020603050405020304" pitchFamily="18" charset="0"/>
              <a:ea typeface="+mn-ea"/>
              <a:cs typeface="Times New Roman" panose="02020603050405020304" pitchFamily="18" charset="0"/>
            </a:endParaRPr>
          </a:p>
          <a:p>
            <a:r>
              <a:rPr lang="zh-CN" altLang="en-US" sz="2800" u="none" dirty="0">
                <a:solidFill>
                  <a:schemeClr val="tx1"/>
                </a:solidFill>
                <a:latin typeface="Times New Roman" panose="02020603050405020304" pitchFamily="18" charset="0"/>
                <a:ea typeface="+mn-ea"/>
                <a:cs typeface="Times New Roman" panose="02020603050405020304" pitchFamily="18" charset="0"/>
              </a:rPr>
              <a:t>如果</a:t>
            </a:r>
            <a:r>
              <a:rPr lang="zh-CN" altLang="en-US" sz="2800" u="none" dirty="0">
                <a:solidFill>
                  <a:srgbClr val="2110FC"/>
                </a:solidFill>
                <a:latin typeface="Times New Roman" panose="02020603050405020304" pitchFamily="18" charset="0"/>
                <a:ea typeface="+mn-ea"/>
                <a:cs typeface="Times New Roman" panose="02020603050405020304" pitchFamily="18" charset="0"/>
              </a:rPr>
              <a:t>数据集可以被线性决策⾯精确地分类</a:t>
            </a:r>
            <a:r>
              <a:rPr lang="zh-CN" altLang="en-US" sz="2800" u="none" dirty="0">
                <a:solidFill>
                  <a:schemeClr val="tx1"/>
                </a:solidFill>
                <a:latin typeface="Times New Roman" panose="02020603050405020304" pitchFamily="18" charset="0"/>
                <a:ea typeface="+mn-ea"/>
                <a:cs typeface="Times New Roman" panose="02020603050405020304" pitchFamily="18" charset="0"/>
              </a:rPr>
              <a:t>，那么我们说这个数据集是</a:t>
            </a:r>
            <a:r>
              <a:rPr lang="zh-CN" altLang="en-US" sz="2800" u="none" dirty="0">
                <a:solidFill>
                  <a:srgbClr val="2110FC"/>
                </a:solidFill>
                <a:latin typeface="Times New Roman" panose="02020603050405020304" pitchFamily="18" charset="0"/>
                <a:ea typeface="+mn-ea"/>
                <a:cs typeface="Times New Roman" panose="02020603050405020304" pitchFamily="18" charset="0"/>
              </a:rPr>
              <a:t>线性可分的</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r>
              <a:rPr lang="en-US" altLang="zh-CN" sz="2800" u="none" dirty="0">
                <a:solidFill>
                  <a:schemeClr val="tx1"/>
                </a:solidFill>
                <a:latin typeface="Times New Roman" panose="02020603050405020304" pitchFamily="18" charset="0"/>
                <a:ea typeface="+mn-ea"/>
                <a:cs typeface="Times New Roman" panose="02020603050405020304" pitchFamily="18" charset="0"/>
              </a:rPr>
              <a:t>linearly separable</a:t>
            </a:r>
            <a:r>
              <a:rPr lang="zh-CN" altLang="en-US" sz="2800" u="none" dirty="0">
                <a:solidFill>
                  <a:schemeClr val="tx1"/>
                </a:solidFill>
                <a:latin typeface="Times New Roman" panose="02020603050405020304" pitchFamily="18" charset="0"/>
                <a:ea typeface="+mn-ea"/>
                <a:cs typeface="Times New Roman" panose="02020603050405020304" pitchFamily="18" charset="0"/>
              </a:rPr>
              <a:t>） </a:t>
            </a:r>
            <a:br>
              <a:rPr lang="en-US" dirty="0"/>
            </a:br>
            <a:endParaRPr lang="zh-CN" altLang="en-US" dirty="0"/>
          </a:p>
        </p:txBody>
      </p:sp>
      <p:pic>
        <p:nvPicPr>
          <p:cNvPr id="26641" name="Picture 17"/>
          <p:cNvPicPr>
            <a:picLocks noChangeAspect="1" noChangeArrowheads="1"/>
          </p:cNvPicPr>
          <p:nvPr/>
        </p:nvPicPr>
        <p:blipFill>
          <a:blip r:embed="rId1"/>
          <a:srcRect/>
          <a:stretch>
            <a:fillRect/>
          </a:stretch>
        </p:blipFill>
        <p:spPr bwMode="auto">
          <a:xfrm>
            <a:off x="7534275" y="0"/>
            <a:ext cx="1609725" cy="1638300"/>
          </a:xfrm>
          <a:prstGeom prst="rect">
            <a:avLst/>
          </a:prstGeom>
          <a:noFill/>
          <a:ln w="9525">
            <a:noFill/>
            <a:miter lim="800000"/>
            <a:headEnd/>
            <a:tailEnd/>
          </a:ln>
          <a:effectLst/>
        </p:spPr>
      </p:pic>
      <p:sp>
        <p:nvSpPr>
          <p:cNvPr id="2" name="灯片编号占位符 1"/>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p:txBody>
          <a:bodyPr/>
          <a:lstStyle/>
          <a:p>
            <a:r>
              <a:rPr lang="en-US" altLang="zh-CN" b="1"/>
              <a:t>Example in 1D </a:t>
            </a:r>
            <a:endParaRPr lang="zh-CN" altLang="en-US" b="1"/>
          </a:p>
        </p:txBody>
      </p:sp>
      <p:pic>
        <p:nvPicPr>
          <p:cNvPr id="33796"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539750" y="1628775"/>
            <a:ext cx="7704138" cy="4813300"/>
          </a:xfrm>
        </p:spPr>
      </p:pic>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noChangeArrowheads="1"/>
          </p:cNvSpPr>
          <p:nvPr>
            <p:ph type="title"/>
          </p:nvPr>
        </p:nvSpPr>
        <p:spPr/>
        <p:txBody>
          <a:bodyPr/>
          <a:lstStyle/>
          <a:p>
            <a:r>
              <a:rPr lang="en-US" altLang="zh-CN" b="1"/>
              <a:t>Example in 2D </a:t>
            </a:r>
            <a:endParaRPr lang="zh-CN" altLang="en-US" b="1"/>
          </a:p>
        </p:txBody>
      </p:sp>
      <p:pic>
        <p:nvPicPr>
          <p:cNvPr id="34820" name="Picture 4"/>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971550" y="1341438"/>
            <a:ext cx="6553200" cy="5106987"/>
          </a:xfrm>
        </p:spPr>
      </p:pic>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p:txBody>
          <a:bodyPr/>
          <a:lstStyle/>
          <a:p>
            <a:r>
              <a:rPr lang="en-US" altLang="zh-CN" b="1"/>
              <a:t>Example in 3D </a:t>
            </a:r>
            <a:endParaRPr lang="zh-CN" altLang="en-US" b="1"/>
          </a:p>
        </p:txBody>
      </p:sp>
      <p:pic>
        <p:nvPicPr>
          <p:cNvPr id="35844"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900113" y="1484313"/>
            <a:ext cx="6335712" cy="4941887"/>
          </a:xfrm>
        </p:spPr>
      </p:pic>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zh-CN" altLang="en-US" b="1" dirty="0">
                <a:latin typeface="黑体" panose="02010609060101010101" pitchFamily="49" charset="-122"/>
                <a:ea typeface="黑体" panose="02010609060101010101" pitchFamily="49" charset="-122"/>
              </a:rPr>
              <a:t>目 录</a:t>
            </a:r>
            <a:endParaRPr lang="en-US" altLang="zh-CN"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pPr>
              <a:defRPr/>
            </a:pPr>
            <a:r>
              <a:rPr lang="zh-CN" altLang="en-US" b="1" noProof="1">
                <a:latin typeface="+mn-ea"/>
                <a:ea typeface="+mn-ea"/>
              </a:rPr>
              <a:t>分类概述</a:t>
            </a:r>
            <a:endParaRPr lang="en-US" altLang="zh-CN" b="1" noProof="1">
              <a:latin typeface="+mn-ea"/>
              <a:ea typeface="+mn-ea"/>
            </a:endParaRPr>
          </a:p>
          <a:p>
            <a:pPr>
              <a:defRPr/>
            </a:pPr>
            <a:r>
              <a:rPr lang="zh-CN" altLang="en-US" b="1" noProof="1">
                <a:solidFill>
                  <a:srgbClr val="2110FC"/>
                </a:solidFill>
                <a:latin typeface="+mn-ea"/>
                <a:ea typeface="+mn-ea"/>
              </a:rPr>
              <a:t>判别函数</a:t>
            </a:r>
            <a:endParaRPr lang="en-US" altLang="zh-CN" b="1" noProof="1">
              <a:solidFill>
                <a:srgbClr val="2110FC"/>
              </a:solidFill>
              <a:latin typeface="+mn-ea"/>
              <a:ea typeface="+mn-ea"/>
            </a:endParaRPr>
          </a:p>
          <a:p>
            <a:pPr>
              <a:defRPr/>
            </a:pPr>
            <a:r>
              <a:rPr lang="zh-CN" altLang="en-US" b="1" dirty="0">
                <a:latin typeface="+mn-ea"/>
                <a:ea typeface="+mn-ea"/>
              </a:rPr>
              <a:t>概率生成式模型</a:t>
            </a:r>
            <a:r>
              <a:rPr lang="en-GB" altLang="zh-CN" b="1" dirty="0">
                <a:latin typeface="+mn-ea"/>
                <a:ea typeface="+mn-ea"/>
              </a:rPr>
              <a:t> </a:t>
            </a:r>
            <a:endParaRPr lang="en-GB" altLang="zh-CN" b="1" dirty="0">
              <a:latin typeface="+mn-ea"/>
              <a:ea typeface="+mn-ea"/>
            </a:endParaRPr>
          </a:p>
          <a:p>
            <a:pPr>
              <a:buNone/>
              <a:defRPr/>
            </a:pPr>
            <a:r>
              <a:rPr lang="en-GB" altLang="zh-CN" b="1" noProof="1">
                <a:latin typeface="+mn-ea"/>
                <a:ea typeface="+mn-ea"/>
                <a:sym typeface="+mn-ea"/>
              </a:rPr>
              <a:t>    </a:t>
            </a:r>
            <a:r>
              <a:rPr lang="en-US" altLang="zh-CN" b="1" noProof="1">
                <a:latin typeface="+mn-ea"/>
                <a:ea typeface="+mn-ea"/>
                <a:sym typeface="+mn-ea"/>
              </a:rPr>
              <a:t>- </a:t>
            </a:r>
            <a:r>
              <a:rPr lang="zh-CN" altLang="en-US" b="1" noProof="1">
                <a:latin typeface="+mn-ea"/>
                <a:ea typeface="+mn-ea"/>
                <a:sym typeface="+mn-ea"/>
              </a:rPr>
              <a:t>朴素贝叶斯</a:t>
            </a:r>
            <a:endParaRPr lang="en-US" altLang="zh-CN" b="1" noProof="1">
              <a:latin typeface="+mn-ea"/>
              <a:ea typeface="+mn-ea"/>
            </a:endParaRPr>
          </a:p>
          <a:p>
            <a:pPr>
              <a:defRPr/>
            </a:pPr>
            <a:r>
              <a:rPr lang="zh-CN" altLang="en-US" b="1" dirty="0">
                <a:latin typeface="+mn-ea"/>
                <a:ea typeface="+mn-ea"/>
              </a:rPr>
              <a:t>概率判别式模型</a:t>
            </a:r>
            <a:endParaRPr lang="en-US" altLang="zh-CN" b="1" dirty="0">
              <a:latin typeface="+mn-ea"/>
              <a:ea typeface="+mn-ea"/>
            </a:endParaRPr>
          </a:p>
          <a:p>
            <a:pPr>
              <a:buNone/>
              <a:defRPr/>
            </a:pPr>
            <a:r>
              <a:rPr lang="en-US" altLang="zh-CN" b="1" noProof="1">
                <a:latin typeface="+mn-ea"/>
                <a:ea typeface="+mn-ea"/>
                <a:sym typeface="+mn-ea"/>
              </a:rPr>
              <a:t>    - </a:t>
            </a:r>
            <a:r>
              <a:rPr lang="zh-CN" altLang="en-US" b="1" noProof="1">
                <a:latin typeface="+mn-ea"/>
                <a:ea typeface="+mn-ea"/>
                <a:sym typeface="+mn-ea"/>
              </a:rPr>
              <a:t>逻辑回归</a:t>
            </a:r>
            <a:endParaRPr lang="en-US" altLang="zh-CN" b="1" noProof="1">
              <a:latin typeface="+mn-ea"/>
              <a:ea typeface="+mn-ea"/>
            </a:endParaRPr>
          </a:p>
          <a:p>
            <a:pPr>
              <a:defRPr/>
            </a:pPr>
            <a:r>
              <a:rPr lang="zh-CN" altLang="en-US" b="1" noProof="1">
                <a:latin typeface="+mn-ea"/>
                <a:ea typeface="+mn-ea"/>
              </a:rPr>
              <a:t>分类的性能度量</a:t>
            </a:r>
            <a:endParaRPr lang="en-US" altLang="zh-CN" b="1" noProof="1">
              <a:latin typeface="+mn-ea"/>
              <a:ea typeface="+mn-ea"/>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143000"/>
          </a:xfrm>
        </p:spPr>
        <p:txBody>
          <a:bodyPr/>
          <a:lstStyle/>
          <a:p>
            <a:r>
              <a:rPr lang="zh-CN" altLang="en-US" b="1" dirty="0">
                <a:latin typeface="黑体" panose="02010609060101010101" pitchFamily="49" charset="-122"/>
                <a:ea typeface="黑体" panose="02010609060101010101" pitchFamily="49" charset="-122"/>
              </a:rPr>
              <a:t>判别函数</a:t>
            </a:r>
            <a:r>
              <a:rPr lang="zh-CN" altLang="en-US" dirty="0"/>
              <a:t> </a:t>
            </a:r>
            <a:endParaRPr lang="zh-CN" altLang="en-US" dirty="0"/>
          </a:p>
        </p:txBody>
      </p:sp>
      <p:sp>
        <p:nvSpPr>
          <p:cNvPr id="3" name="内容占位符 2"/>
          <p:cNvSpPr>
            <a:spLocks noGrp="1"/>
          </p:cNvSpPr>
          <p:nvPr>
            <p:ph idx="1"/>
          </p:nvPr>
        </p:nvSpPr>
        <p:spPr>
          <a:xfrm>
            <a:off x="0" y="1600200"/>
            <a:ext cx="9144000" cy="4525963"/>
          </a:xfrm>
        </p:spPr>
        <p:txBody>
          <a:bodyPr/>
          <a:lstStyle/>
          <a:p>
            <a:r>
              <a:rPr lang="zh-CN" altLang="en-US" b="1" dirty="0">
                <a:solidFill>
                  <a:srgbClr val="2110FC"/>
                </a:solidFill>
                <a:latin typeface="Times New Roman" panose="02020603050405020304" pitchFamily="18" charset="0"/>
                <a:ea typeface="+mn-ea"/>
                <a:cs typeface="Times New Roman" panose="02020603050405020304" pitchFamily="18" charset="0"/>
              </a:rPr>
              <a:t>判别函数 </a:t>
            </a:r>
            <a:br>
              <a:rPr lang="zh-CN" altLang="en-US" b="1" dirty="0">
                <a:latin typeface="Times New Roman" panose="02020603050405020304" pitchFamily="18" charset="0"/>
                <a:ea typeface="+mn-ea"/>
                <a:cs typeface="Times New Roman" panose="02020603050405020304" pitchFamily="18" charset="0"/>
              </a:rPr>
            </a:br>
            <a:r>
              <a:rPr lang="zh-CN" altLang="en-US" sz="2800" b="1" dirty="0">
                <a:latin typeface="Times New Roman" panose="02020603050405020304" pitchFamily="18" charset="0"/>
                <a:ea typeface="+mn-ea"/>
                <a:cs typeface="Times New Roman" panose="02020603050405020304" pitchFamily="18" charset="0"/>
              </a:rPr>
              <a:t>判别函数是⼀个以向量</a:t>
            </a:r>
            <a:r>
              <a:rPr lang="en-US" altLang="zh-CN" sz="2800" b="1" i="1" dirty="0">
                <a:latin typeface="Times New Roman" panose="02020603050405020304" pitchFamily="18" charset="0"/>
                <a:ea typeface="+mn-ea"/>
                <a:cs typeface="Times New Roman" panose="02020603050405020304" pitchFamily="18" charset="0"/>
              </a:rPr>
              <a:t>x</a:t>
            </a:r>
            <a:r>
              <a:rPr lang="zh-CN" altLang="en-US" sz="2800" b="1" dirty="0">
                <a:latin typeface="Times New Roman" panose="02020603050405020304" pitchFamily="18" charset="0"/>
                <a:ea typeface="+mn-ea"/>
                <a:cs typeface="Times New Roman" panose="02020603050405020304" pitchFamily="18" charset="0"/>
              </a:rPr>
              <a:t>为输⼊，把它分配到</a:t>
            </a:r>
            <a:r>
              <a:rPr lang="en-US" altLang="zh-CN" sz="2800" b="1" i="1" dirty="0">
                <a:latin typeface="Times New Roman" panose="02020603050405020304" pitchFamily="18" charset="0"/>
                <a:ea typeface="+mn-ea"/>
                <a:cs typeface="Times New Roman" panose="02020603050405020304" pitchFamily="18" charset="0"/>
              </a:rPr>
              <a:t>K</a:t>
            </a:r>
            <a:r>
              <a:rPr lang="zh-CN" altLang="en-US" sz="2800" b="1" dirty="0">
                <a:latin typeface="Times New Roman" panose="02020603050405020304" pitchFamily="18" charset="0"/>
                <a:ea typeface="+mn-ea"/>
                <a:cs typeface="Times New Roman" panose="02020603050405020304" pitchFamily="18" charset="0"/>
              </a:rPr>
              <a:t>个类别中的某⼀个类别（记作</a:t>
            </a:r>
            <a:r>
              <a:rPr lang="en-US" altLang="zh-CN" sz="2800" b="1" i="1" dirty="0">
                <a:latin typeface="Times New Roman" panose="02020603050405020304" pitchFamily="18" charset="0"/>
                <a:ea typeface="+mn-ea"/>
                <a:cs typeface="Times New Roman" panose="02020603050405020304" pitchFamily="18" charset="0"/>
              </a:rPr>
              <a:t>C</a:t>
            </a:r>
            <a:r>
              <a:rPr lang="en-US" altLang="zh-CN" sz="2800" b="1" i="1" baseline="-25000" dirty="0">
                <a:latin typeface="Times New Roman" panose="02020603050405020304" pitchFamily="18" charset="0"/>
                <a:ea typeface="+mn-ea"/>
                <a:cs typeface="Times New Roman" panose="02020603050405020304" pitchFamily="18" charset="0"/>
              </a:rPr>
              <a:t>k</a:t>
            </a:r>
            <a:r>
              <a:rPr lang="zh-CN" altLang="en-US" sz="2800" b="1" dirty="0">
                <a:latin typeface="Times New Roman" panose="02020603050405020304" pitchFamily="18" charset="0"/>
                <a:ea typeface="+mn-ea"/>
                <a:cs typeface="Times New Roman" panose="02020603050405020304" pitchFamily="18" charset="0"/>
              </a:rPr>
              <a:t>）的函数。 </a:t>
            </a:r>
            <a:endParaRPr lang="en-US" altLang="zh-CN" sz="2800" b="1" dirty="0">
              <a:latin typeface="Times New Roman" panose="02020603050405020304" pitchFamily="18" charset="0"/>
              <a:ea typeface="+mn-ea"/>
              <a:cs typeface="Times New Roman" panose="02020603050405020304" pitchFamily="18" charset="0"/>
            </a:endParaRPr>
          </a:p>
          <a:p>
            <a:endParaRPr lang="en-US" altLang="zh-CN" sz="2800" b="1" dirty="0">
              <a:latin typeface="Times New Roman" panose="02020603050405020304" pitchFamily="18" charset="0"/>
              <a:ea typeface="+mn-ea"/>
              <a:cs typeface="Times New Roman" panose="02020603050405020304" pitchFamily="18" charset="0"/>
            </a:endParaRPr>
          </a:p>
          <a:p>
            <a:r>
              <a:rPr lang="zh-CN" altLang="en-US" b="1" dirty="0">
                <a:solidFill>
                  <a:srgbClr val="2110FC"/>
                </a:solidFill>
                <a:latin typeface="Times New Roman" panose="02020603050405020304" pitchFamily="18" charset="0"/>
                <a:ea typeface="+mn-ea"/>
                <a:cs typeface="Times New Roman" panose="02020603050405020304" pitchFamily="18" charset="0"/>
              </a:rPr>
              <a:t>线性判别函数</a:t>
            </a:r>
            <a:r>
              <a:rPr lang="zh-CN" altLang="en-US" b="1" dirty="0">
                <a:latin typeface="Times New Roman" panose="02020603050405020304" pitchFamily="18" charset="0"/>
                <a:ea typeface="+mn-ea"/>
                <a:cs typeface="Times New Roman" panose="02020603050405020304" pitchFamily="18" charset="0"/>
              </a:rPr>
              <a:t>（</a:t>
            </a:r>
            <a:r>
              <a:rPr lang="en-US" b="1" dirty="0">
                <a:latin typeface="Times New Roman" panose="02020603050405020304" pitchFamily="18" charset="0"/>
                <a:ea typeface="+mn-ea"/>
                <a:cs typeface="Times New Roman" panose="02020603050405020304" pitchFamily="18" charset="0"/>
              </a:rPr>
              <a:t>linear </a:t>
            </a:r>
            <a:r>
              <a:rPr lang="en-US" b="1" dirty="0" err="1">
                <a:latin typeface="Times New Roman" panose="02020603050405020304" pitchFamily="18" charset="0"/>
                <a:ea typeface="+mn-ea"/>
                <a:cs typeface="Times New Roman" panose="02020603050405020304" pitchFamily="18" charset="0"/>
              </a:rPr>
              <a:t>discriminant</a:t>
            </a:r>
            <a:r>
              <a:rPr lang="en-US" b="1" dirty="0">
                <a:latin typeface="Times New Roman" panose="02020603050405020304" pitchFamily="18" charset="0"/>
                <a:ea typeface="+mn-ea"/>
                <a:cs typeface="Times New Roman" panose="02020603050405020304" pitchFamily="18" charset="0"/>
              </a:rPr>
              <a:t> function</a:t>
            </a:r>
            <a:r>
              <a:rPr lang="zh-CN" altLang="en-US"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即那些决策⾯是超平⾯的判别函数</a:t>
            </a:r>
            <a:endParaRPr lang="en-US" altLang="zh-CN" sz="2800" b="1" dirty="0">
              <a:latin typeface="Times New Roman" panose="02020603050405020304" pitchFamily="18" charset="0"/>
              <a:ea typeface="+mn-ea"/>
              <a:cs typeface="Times New Roman" panose="02020603050405020304" pitchFamily="18" charset="0"/>
            </a:endParaRPr>
          </a:p>
          <a:p>
            <a:pPr lvl="1"/>
            <a:r>
              <a:rPr lang="zh-CN" altLang="en-US" b="1" dirty="0">
                <a:latin typeface="+mn-ea"/>
                <a:ea typeface="+mn-ea"/>
                <a:cs typeface="Times New Roman" panose="02020603050405020304" pitchFamily="18" charset="0"/>
              </a:rPr>
              <a:t>⼆分类 </a:t>
            </a:r>
            <a:endParaRPr lang="en-US" altLang="zh-CN" b="1" dirty="0">
              <a:latin typeface="+mn-ea"/>
              <a:ea typeface="+mn-ea"/>
              <a:cs typeface="Times New Roman" panose="02020603050405020304" pitchFamily="18" charset="0"/>
            </a:endParaRPr>
          </a:p>
          <a:p>
            <a:pPr lvl="1"/>
            <a:r>
              <a:rPr lang="zh-CN" altLang="en-US" b="1" dirty="0">
                <a:latin typeface="+mn-ea"/>
                <a:ea typeface="+mn-ea"/>
                <a:cs typeface="Times New Roman" panose="02020603050405020304" pitchFamily="18" charset="0"/>
              </a:rPr>
              <a:t>多分类</a:t>
            </a:r>
            <a:br>
              <a:rPr lang="zh-CN" altLang="en-US" dirty="0"/>
            </a:br>
            <a:r>
              <a:rPr lang="zh-CN" altLang="en-US" dirty="0"/>
              <a:t> </a:t>
            </a:r>
            <a:br>
              <a:rPr lang="zh-CN" altLang="en-US" dirty="0"/>
            </a:br>
            <a:endParaRPr lang="zh-CN" altLang="en-US" dirty="0"/>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6"/>
          <p:cNvGraphicFramePr>
            <a:graphicFrameLocks noGrp="1" noChangeAspect="1"/>
          </p:cNvGraphicFramePr>
          <p:nvPr/>
        </p:nvGraphicFramePr>
        <p:xfrm>
          <a:off x="5706159" y="945023"/>
          <a:ext cx="3415807" cy="2819396"/>
        </p:xfrm>
        <a:graphic>
          <a:graphicData uri="http://schemas.openxmlformats.org/presentationml/2006/ole">
            <mc:AlternateContent xmlns:mc="http://schemas.openxmlformats.org/markup-compatibility/2006">
              <mc:Choice xmlns:v="urn:schemas-microsoft-com:vml" Requires="v">
                <p:oleObj spid="_x0000_s3088" name="" r:id="rId1" imgW="5886450" imgH="4667250" progId="PBrush">
                  <p:embed/>
                </p:oleObj>
              </mc:Choice>
              <mc:Fallback>
                <p:oleObj name="" r:id="rId1" imgW="5886450" imgH="4667250" progId="PBrush">
                  <p:embed/>
                  <p:pic>
                    <p:nvPicPr>
                      <p:cNvPr id="0" name="Picture 16"/>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6159" y="945023"/>
                        <a:ext cx="3415807" cy="2819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6" name="标题 1"/>
          <p:cNvSpPr>
            <a:spLocks noGrp="1" noChangeArrowheads="1"/>
          </p:cNvSpPr>
          <p:nvPr>
            <p:ph type="title"/>
          </p:nvPr>
        </p:nvSpPr>
        <p:spPr>
          <a:xfrm>
            <a:off x="0" y="0"/>
            <a:ext cx="8686800" cy="1143000"/>
          </a:xfrm>
        </p:spPr>
        <p:txBody>
          <a:bodyPr/>
          <a:lstStyle/>
          <a:p>
            <a:r>
              <a:rPr lang="zh-CN" altLang="en-US" b="1" dirty="0">
                <a:latin typeface="黑体" panose="02010609060101010101" pitchFamily="49" charset="-122"/>
                <a:ea typeface="黑体" panose="02010609060101010101" pitchFamily="49" charset="-122"/>
              </a:rPr>
              <a:t>线性判别函数的几何性质</a:t>
            </a:r>
            <a:endParaRPr lang="zh-CN" altLang="en-US" b="1" dirty="0">
              <a:latin typeface="黑体" panose="02010609060101010101" pitchFamily="49" charset="-122"/>
              <a:ea typeface="黑体" panose="02010609060101010101" pitchFamily="49" charset="-122"/>
            </a:endParaRPr>
          </a:p>
        </p:txBody>
      </p:sp>
      <p:sp>
        <p:nvSpPr>
          <p:cNvPr id="4" name="TextBox 3"/>
          <p:cNvSpPr txBox="1"/>
          <p:nvPr/>
        </p:nvSpPr>
        <p:spPr>
          <a:xfrm>
            <a:off x="0" y="1176035"/>
            <a:ext cx="2195736" cy="461665"/>
          </a:xfrm>
          <a:prstGeom prst="rect">
            <a:avLst/>
          </a:prstGeom>
          <a:noFill/>
        </p:spPr>
        <p:txBody>
          <a:bodyPr wrap="square" rtlCol="0">
            <a:spAutoFit/>
          </a:bodyPr>
          <a:lstStyle/>
          <a:p>
            <a:r>
              <a:rPr lang="zh-CN" altLang="en-US" sz="2400" dirty="0">
                <a:solidFill>
                  <a:srgbClr val="2110FC"/>
                </a:solidFill>
              </a:rPr>
              <a:t>二分类情形</a:t>
            </a:r>
            <a:endParaRPr lang="zh-CN" altLang="en-US" sz="2400" dirty="0">
              <a:solidFill>
                <a:srgbClr val="2110FC"/>
              </a:solidFill>
            </a:endParaRPr>
          </a:p>
        </p:txBody>
      </p:sp>
      <p:sp>
        <p:nvSpPr>
          <p:cNvPr id="6" name="灯片编号占位符 5"/>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
        <p:nvSpPr>
          <p:cNvPr id="7" name="矩形 6"/>
          <p:cNvSpPr/>
          <p:nvPr/>
        </p:nvSpPr>
        <p:spPr>
          <a:xfrm>
            <a:off x="0" y="1621125"/>
            <a:ext cx="5429288" cy="583565"/>
          </a:xfrm>
          <a:prstGeom prst="rect">
            <a:avLst/>
          </a:prstGeom>
        </p:spPr>
        <p:txBody>
          <a:bodyPr wrap="square">
            <a:spAutoFit/>
          </a:bodyPr>
          <a:lstStyle/>
          <a:p>
            <a:r>
              <a:rPr lang="zh-CN" altLang="en-US" sz="3200" u="none" dirty="0">
                <a:solidFill>
                  <a:srgbClr val="2110FC"/>
                </a:solidFill>
                <a:latin typeface="Times New Roman" panose="02020603050405020304" pitchFamily="18" charset="0"/>
                <a:ea typeface="+mn-ea"/>
                <a:cs typeface="Times New Roman" panose="02020603050405020304" pitchFamily="18" charset="0"/>
              </a:rPr>
              <a:t>二分类线</a:t>
            </a:r>
            <a:r>
              <a:rPr lang="zh-CN" altLang="en-US" sz="3200" u="none" dirty="0">
                <a:solidFill>
                  <a:srgbClr val="2110FC"/>
                </a:solidFill>
                <a:latin typeface="Times New Roman" panose="02020603050405020304" pitchFamily="18" charset="0"/>
                <a:cs typeface="Times New Roman" panose="02020603050405020304" pitchFamily="18" charset="0"/>
              </a:rPr>
              <a:t>性</a:t>
            </a:r>
            <a:r>
              <a:rPr lang="zh-CN" altLang="en-US" sz="3200" u="none" dirty="0">
                <a:solidFill>
                  <a:srgbClr val="2110FC"/>
                </a:solidFill>
                <a:latin typeface="Times New Roman" panose="02020603050405020304" pitchFamily="18" charset="0"/>
                <a:ea typeface="+mn-ea"/>
                <a:cs typeface="Times New Roman" panose="02020603050405020304" pitchFamily="18" charset="0"/>
              </a:rPr>
              <a:t>判别函数</a:t>
            </a:r>
            <a:r>
              <a:rPr lang="zh-CN" altLang="en-US" sz="3200" u="none" dirty="0">
                <a:solidFill>
                  <a:srgbClr val="2110FC"/>
                </a:solidFill>
              </a:rPr>
              <a:t> </a:t>
            </a:r>
            <a:endParaRPr lang="zh-CN" altLang="en-US" sz="3200" u="none" dirty="0">
              <a:solidFill>
                <a:srgbClr val="2110FC"/>
              </a:solidFill>
            </a:endParaRPr>
          </a:p>
        </p:txBody>
      </p:sp>
      <p:pic>
        <p:nvPicPr>
          <p:cNvPr id="31760" name="Picture 16"/>
          <p:cNvPicPr>
            <a:picLocks noChangeAspect="1" noChangeArrowheads="1"/>
          </p:cNvPicPr>
          <p:nvPr/>
        </p:nvPicPr>
        <p:blipFill>
          <a:blip r:embed="rId3"/>
          <a:srcRect/>
          <a:stretch>
            <a:fillRect/>
          </a:stretch>
        </p:blipFill>
        <p:spPr bwMode="auto">
          <a:xfrm>
            <a:off x="1907349" y="2178070"/>
            <a:ext cx="2928958" cy="581562"/>
          </a:xfrm>
          <a:prstGeom prst="rect">
            <a:avLst/>
          </a:prstGeom>
          <a:noFill/>
          <a:ln w="9525">
            <a:noFill/>
            <a:miter lim="800000"/>
            <a:headEnd/>
            <a:tailEnd/>
          </a:ln>
          <a:effectLst/>
        </p:spPr>
      </p:pic>
      <p:sp>
        <p:nvSpPr>
          <p:cNvPr id="8" name="矩形 7"/>
          <p:cNvSpPr/>
          <p:nvPr/>
        </p:nvSpPr>
        <p:spPr>
          <a:xfrm>
            <a:off x="197584" y="2759723"/>
            <a:ext cx="7929618" cy="1865126"/>
          </a:xfrm>
          <a:prstGeom prst="rect">
            <a:avLst/>
          </a:prstGeom>
        </p:spPr>
        <p:txBody>
          <a:bodyPr wrap="square">
            <a:spAutoFit/>
          </a:bodyPr>
          <a:lstStyle/>
          <a:p>
            <a:pPr marL="342900" indent="-342900">
              <a:spcBef>
                <a:spcPct val="20000"/>
              </a:spcBef>
              <a:buFont typeface="Arial" panose="020B0604020202020204" pitchFamily="34" charset="0"/>
              <a:buChar char="•"/>
            </a:pPr>
            <a:r>
              <a:rPr lang="en-US" altLang="en-US" sz="2800" u="none" dirty="0">
                <a:solidFill>
                  <a:schemeClr val="tx1"/>
                </a:solidFill>
                <a:latin typeface="Times New Roman" panose="02020603050405020304" pitchFamily="18" charset="0"/>
                <a:ea typeface="+mn-ea"/>
                <a:cs typeface="Times New Roman" panose="02020603050405020304" pitchFamily="18" charset="0"/>
              </a:rPr>
              <a:t>w</a:t>
            </a:r>
            <a:r>
              <a:rPr lang="zh-CN" altLang="en-US" sz="2800" u="none" dirty="0">
                <a:solidFill>
                  <a:schemeClr val="tx1"/>
                </a:solidFill>
                <a:latin typeface="Times New Roman" panose="02020603050405020304" pitchFamily="18" charset="0"/>
                <a:ea typeface="+mn-ea"/>
                <a:cs typeface="Times New Roman" panose="02020603050405020304" pitchFamily="18" charset="0"/>
              </a:rPr>
              <a:t>被称为</a:t>
            </a:r>
            <a:r>
              <a:rPr lang="zh-CN" altLang="en-US" sz="2800" u="none" dirty="0">
                <a:solidFill>
                  <a:srgbClr val="2110FC"/>
                </a:solidFill>
                <a:latin typeface="Times New Roman" panose="02020603050405020304" pitchFamily="18" charset="0"/>
                <a:ea typeface="+mn-ea"/>
                <a:cs typeface="Times New Roman" panose="02020603050405020304" pitchFamily="18" charset="0"/>
              </a:rPr>
              <a:t>权向量</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r>
              <a:rPr lang="en-US" altLang="en-US" sz="2800" u="none" dirty="0">
                <a:solidFill>
                  <a:schemeClr val="tx1"/>
                </a:solidFill>
                <a:latin typeface="Times New Roman" panose="02020603050405020304" pitchFamily="18" charset="0"/>
                <a:ea typeface="+mn-ea"/>
                <a:cs typeface="Times New Roman" panose="02020603050405020304" pitchFamily="18" charset="0"/>
              </a:rPr>
              <a:t>weight vector</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r>
              <a:rPr lang="zh-CN" altLang="en-US" sz="2800" u="none" dirty="0">
                <a:solidFill>
                  <a:schemeClr val="tx1"/>
                </a:solidFill>
                <a:latin typeface="Times New Roman" panose="02020603050405020304" pitchFamily="18" charset="0"/>
                <a:cs typeface="Times New Roman" panose="02020603050405020304" pitchFamily="18" charset="0"/>
              </a:rPr>
              <a:t> </a:t>
            </a:r>
            <a:endParaRPr lang="en-US" altLang="en-US" sz="2800" u="none" dirty="0">
              <a:solidFill>
                <a:schemeClr val="tx1"/>
              </a:solidFill>
              <a:latin typeface="Times New Roman" panose="02020603050405020304" pitchFamily="18" charset="0"/>
              <a:ea typeface="+mn-ea"/>
              <a:cs typeface="Times New Roman" panose="02020603050405020304" pitchFamily="18" charset="0"/>
            </a:endParaRPr>
          </a:p>
          <a:p>
            <a:pPr marL="342900" indent="-342900">
              <a:spcBef>
                <a:spcPct val="20000"/>
              </a:spcBef>
              <a:buFont typeface="Arial" panose="020B0604020202020204" pitchFamily="34" charset="0"/>
              <a:buChar char="•"/>
            </a:pPr>
            <a:r>
              <a:rPr lang="en-US" altLang="en-US" sz="2800" u="none" dirty="0">
                <a:solidFill>
                  <a:schemeClr val="tx1"/>
                </a:solidFill>
                <a:latin typeface="Times New Roman" panose="02020603050405020304" pitchFamily="18" charset="0"/>
                <a:ea typeface="+mn-ea"/>
                <a:cs typeface="Times New Roman" panose="02020603050405020304" pitchFamily="18" charset="0"/>
              </a:rPr>
              <a:t>w</a:t>
            </a:r>
            <a:r>
              <a:rPr lang="en-US" altLang="en-US" sz="2800" u="none" baseline="-25000" dirty="0">
                <a:solidFill>
                  <a:schemeClr val="tx1"/>
                </a:solidFill>
                <a:latin typeface="Times New Roman" panose="02020603050405020304" pitchFamily="18" charset="0"/>
                <a:ea typeface="+mn-ea"/>
                <a:cs typeface="Times New Roman" panose="02020603050405020304" pitchFamily="18" charset="0"/>
              </a:rPr>
              <a:t>0</a:t>
            </a:r>
            <a:r>
              <a:rPr lang="zh-CN" altLang="en-US" sz="2800" u="none" dirty="0">
                <a:solidFill>
                  <a:schemeClr val="tx1"/>
                </a:solidFill>
                <a:latin typeface="Times New Roman" panose="02020603050405020304" pitchFamily="18" charset="0"/>
                <a:ea typeface="+mn-ea"/>
                <a:cs typeface="Times New Roman" panose="02020603050405020304" pitchFamily="18" charset="0"/>
              </a:rPr>
              <a:t>被称为</a:t>
            </a:r>
            <a:r>
              <a:rPr lang="zh-CN" altLang="en-US" sz="2800" u="none" dirty="0">
                <a:solidFill>
                  <a:srgbClr val="2110FC"/>
                </a:solidFill>
                <a:latin typeface="Times New Roman" panose="02020603050405020304" pitchFamily="18" charset="0"/>
                <a:ea typeface="+mn-ea"/>
                <a:cs typeface="Times New Roman" panose="02020603050405020304" pitchFamily="18" charset="0"/>
              </a:rPr>
              <a:t>偏置</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r>
              <a:rPr lang="en-US" altLang="en-US" sz="2800" u="none" dirty="0">
                <a:solidFill>
                  <a:schemeClr val="tx1"/>
                </a:solidFill>
                <a:latin typeface="Times New Roman" panose="02020603050405020304" pitchFamily="18" charset="0"/>
                <a:ea typeface="+mn-ea"/>
                <a:cs typeface="Times New Roman" panose="02020603050405020304" pitchFamily="18" charset="0"/>
              </a:rPr>
              <a:t>bias</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endParaRPr lang="en-US" altLang="en-US" sz="2800" u="none" dirty="0">
              <a:solidFill>
                <a:schemeClr val="tx1"/>
              </a:solidFill>
              <a:latin typeface="Times New Roman" panose="02020603050405020304" pitchFamily="18" charset="0"/>
              <a:ea typeface="+mn-ea"/>
              <a:cs typeface="Times New Roman" panose="02020603050405020304" pitchFamily="18" charset="0"/>
            </a:endParaRPr>
          </a:p>
          <a:p>
            <a:pPr marL="342900" indent="-342900">
              <a:spcBef>
                <a:spcPct val="20000"/>
              </a:spcBef>
              <a:buFont typeface="Arial" panose="020B0604020202020204" pitchFamily="34" charset="0"/>
              <a:buChar char="•"/>
            </a:pPr>
            <a:r>
              <a:rPr lang="zh-CN" altLang="en-US" sz="2800" u="none" dirty="0">
                <a:solidFill>
                  <a:schemeClr val="tx1"/>
                </a:solidFill>
                <a:latin typeface="Times New Roman" panose="02020603050405020304" pitchFamily="18" charset="0"/>
                <a:ea typeface="+mn-ea"/>
                <a:cs typeface="Times New Roman" panose="02020603050405020304" pitchFamily="18" charset="0"/>
              </a:rPr>
              <a:t>偏置的相反数有时被称为</a:t>
            </a:r>
            <a:r>
              <a:rPr lang="zh-CN" altLang="en-US" sz="2800" u="none" dirty="0">
                <a:solidFill>
                  <a:srgbClr val="2110FC"/>
                </a:solidFill>
                <a:latin typeface="Times New Roman" panose="02020603050405020304" pitchFamily="18" charset="0"/>
                <a:ea typeface="+mn-ea"/>
                <a:cs typeface="Times New Roman" panose="02020603050405020304" pitchFamily="18" charset="0"/>
              </a:rPr>
              <a:t>阈值</a:t>
            </a:r>
            <a:r>
              <a:rPr lang="zh-CN" altLang="en-US" sz="2800" u="none" dirty="0">
                <a:solidFill>
                  <a:schemeClr val="tx1"/>
                </a:solidFill>
                <a:latin typeface="Times New Roman" panose="02020603050405020304" pitchFamily="18" charset="0"/>
                <a:ea typeface="+mn-ea"/>
                <a:cs typeface="Times New Roman" panose="02020603050405020304" pitchFamily="18" charset="0"/>
              </a:rPr>
              <a:t>（</a:t>
            </a:r>
            <a:r>
              <a:rPr lang="en-US" altLang="zh-CN" sz="2800" u="none" dirty="0">
                <a:solidFill>
                  <a:schemeClr val="tx1"/>
                </a:solidFill>
                <a:latin typeface="Times New Roman" panose="02020603050405020304" pitchFamily="18" charset="0"/>
                <a:ea typeface="+mn-ea"/>
                <a:cs typeface="Times New Roman" panose="02020603050405020304" pitchFamily="18" charset="0"/>
              </a:rPr>
              <a:t>threshold</a:t>
            </a:r>
            <a:r>
              <a:rPr lang="zh-CN" altLang="en-US" sz="2800" u="none" dirty="0">
                <a:solidFill>
                  <a:schemeClr val="tx1"/>
                </a:solidFill>
                <a:latin typeface="Times New Roman" panose="02020603050405020304" pitchFamily="18" charset="0"/>
                <a:ea typeface="+mn-ea"/>
                <a:cs typeface="Times New Roman" panose="02020603050405020304" pitchFamily="18" charset="0"/>
              </a:rPr>
              <a:t>） </a:t>
            </a:r>
            <a:br>
              <a:rPr lang="en-US" u="none" dirty="0"/>
            </a:br>
            <a:endParaRPr lang="zh-CN" altLang="en-US" u="none" dirty="0"/>
          </a:p>
        </p:txBody>
      </p:sp>
      <p:sp>
        <p:nvSpPr>
          <p:cNvPr id="9" name="矩形 8"/>
          <p:cNvSpPr/>
          <p:nvPr/>
        </p:nvSpPr>
        <p:spPr>
          <a:xfrm>
            <a:off x="186567" y="4595772"/>
            <a:ext cx="7715304" cy="1902059"/>
          </a:xfrm>
          <a:prstGeom prst="rect">
            <a:avLst/>
          </a:prstGeom>
        </p:spPr>
        <p:txBody>
          <a:bodyPr wrap="square">
            <a:spAutoFit/>
          </a:bodyPr>
          <a:lstStyle/>
          <a:p>
            <a:pPr marL="342900" indent="-342900">
              <a:spcBef>
                <a:spcPct val="20000"/>
              </a:spcBef>
              <a:buFont typeface="Arial" panose="020B0604020202020204" pitchFamily="34" charset="0"/>
              <a:buChar char="•"/>
            </a:pPr>
            <a:r>
              <a:rPr lang="zh-CN" altLang="en-US" sz="2800" u="none" dirty="0">
                <a:solidFill>
                  <a:schemeClr val="tx1"/>
                </a:solidFill>
                <a:latin typeface="Times New Roman" panose="02020603050405020304" pitchFamily="18" charset="0"/>
                <a:ea typeface="+mn-ea"/>
                <a:cs typeface="Times New Roman" panose="02020603050405020304" pitchFamily="18" charset="0"/>
              </a:rPr>
              <a:t>对于⼀个输⼊向量</a:t>
            </a:r>
            <a:r>
              <a:rPr lang="en-US" altLang="zh-CN" sz="2800" u="none" dirty="0">
                <a:solidFill>
                  <a:schemeClr val="tx1"/>
                </a:solidFill>
                <a:latin typeface="Times New Roman" panose="02020603050405020304" pitchFamily="18" charset="0"/>
                <a:ea typeface="+mn-ea"/>
                <a:cs typeface="Times New Roman" panose="02020603050405020304" pitchFamily="18" charset="0"/>
              </a:rPr>
              <a:t>x</a:t>
            </a:r>
            <a:r>
              <a:rPr lang="zh-CN" altLang="en-US" sz="2800" u="none" dirty="0">
                <a:solidFill>
                  <a:schemeClr val="tx1"/>
                </a:solidFill>
                <a:latin typeface="Times New Roman" panose="02020603050405020304" pitchFamily="18" charset="0"/>
                <a:ea typeface="+mn-ea"/>
                <a:cs typeface="Times New Roman" panose="02020603050405020304" pitchFamily="18" charset="0"/>
              </a:rPr>
              <a:t>，如果</a:t>
            </a:r>
            <a:r>
              <a:rPr lang="en-US" altLang="zh-CN" sz="2800" u="none" dirty="0">
                <a:solidFill>
                  <a:srgbClr val="2110FC"/>
                </a:solidFill>
                <a:latin typeface="Times New Roman" panose="02020603050405020304" pitchFamily="18" charset="0"/>
                <a:ea typeface="+mn-ea"/>
                <a:cs typeface="Times New Roman" panose="02020603050405020304" pitchFamily="18" charset="0"/>
              </a:rPr>
              <a:t>y(x) </a:t>
            </a:r>
            <a:r>
              <a:rPr lang="zh-CN" altLang="en-US" sz="2800" u="none" dirty="0">
                <a:solidFill>
                  <a:srgbClr val="2110FC"/>
                </a:solidFill>
                <a:latin typeface="Times New Roman" panose="02020603050405020304" pitchFamily="18" charset="0"/>
                <a:ea typeface="+mn-ea"/>
                <a:cs typeface="Times New Roman" panose="02020603050405020304" pitchFamily="18" charset="0"/>
              </a:rPr>
              <a:t>≥ </a:t>
            </a:r>
            <a:r>
              <a:rPr lang="en-US" altLang="zh-CN" sz="2800" u="none" dirty="0">
                <a:solidFill>
                  <a:srgbClr val="2110FC"/>
                </a:solidFill>
                <a:latin typeface="Times New Roman" panose="02020603050405020304" pitchFamily="18" charset="0"/>
                <a:ea typeface="+mn-ea"/>
                <a:cs typeface="Times New Roman" panose="02020603050405020304" pitchFamily="18" charset="0"/>
              </a:rPr>
              <a:t>0</a:t>
            </a:r>
            <a:r>
              <a:rPr lang="zh-CN" altLang="en-US" sz="2800" u="none" dirty="0">
                <a:solidFill>
                  <a:schemeClr val="tx1"/>
                </a:solidFill>
                <a:latin typeface="Times New Roman" panose="02020603050405020304" pitchFamily="18" charset="0"/>
                <a:ea typeface="+mn-ea"/>
                <a:cs typeface="Times New Roman" panose="02020603050405020304" pitchFamily="18" charset="0"/>
              </a:rPr>
              <a:t>，那么它</a:t>
            </a:r>
            <a:r>
              <a:rPr lang="zh-CN" altLang="en-US" sz="2800" u="none" dirty="0">
                <a:solidFill>
                  <a:srgbClr val="2110FC"/>
                </a:solidFill>
                <a:latin typeface="Times New Roman" panose="02020603050405020304" pitchFamily="18" charset="0"/>
                <a:ea typeface="+mn-ea"/>
                <a:cs typeface="Times New Roman" panose="02020603050405020304" pitchFamily="18" charset="0"/>
              </a:rPr>
              <a:t>被分到</a:t>
            </a:r>
            <a:r>
              <a:rPr lang="en-US" altLang="zh-CN" sz="2800" u="none" dirty="0">
                <a:solidFill>
                  <a:srgbClr val="2110FC"/>
                </a:solidFill>
                <a:latin typeface="Times New Roman" panose="02020603050405020304" pitchFamily="18" charset="0"/>
                <a:ea typeface="+mn-ea"/>
                <a:cs typeface="Times New Roman" panose="02020603050405020304" pitchFamily="18" charset="0"/>
              </a:rPr>
              <a:t>C</a:t>
            </a:r>
            <a:r>
              <a:rPr lang="en-US" altLang="zh-CN" sz="2800" u="none" baseline="-25000" dirty="0">
                <a:solidFill>
                  <a:srgbClr val="2110FC"/>
                </a:solidFill>
                <a:latin typeface="Times New Roman" panose="02020603050405020304" pitchFamily="18" charset="0"/>
                <a:ea typeface="+mn-ea"/>
                <a:cs typeface="Times New Roman" panose="02020603050405020304" pitchFamily="18" charset="0"/>
              </a:rPr>
              <a:t>1</a:t>
            </a:r>
            <a:r>
              <a:rPr lang="zh-CN" altLang="en-US" sz="2800" u="none" dirty="0">
                <a:solidFill>
                  <a:srgbClr val="2110FC"/>
                </a:solidFill>
                <a:latin typeface="Times New Roman" panose="02020603050405020304" pitchFamily="18" charset="0"/>
                <a:ea typeface="+mn-ea"/>
                <a:cs typeface="Times New Roman" panose="02020603050405020304" pitchFamily="18" charset="0"/>
              </a:rPr>
              <a:t>中，否则被分到</a:t>
            </a:r>
            <a:r>
              <a:rPr lang="en-US" altLang="zh-CN" sz="2800" u="none" dirty="0">
                <a:solidFill>
                  <a:srgbClr val="2110FC"/>
                </a:solidFill>
                <a:latin typeface="Times New Roman" panose="02020603050405020304" pitchFamily="18" charset="0"/>
                <a:ea typeface="+mn-ea"/>
                <a:cs typeface="Times New Roman" panose="02020603050405020304" pitchFamily="18" charset="0"/>
              </a:rPr>
              <a:t>C</a:t>
            </a:r>
            <a:r>
              <a:rPr lang="en-US" altLang="zh-CN" sz="2800" u="none" baseline="-25000" dirty="0">
                <a:solidFill>
                  <a:srgbClr val="2110FC"/>
                </a:solidFill>
                <a:latin typeface="Times New Roman" panose="02020603050405020304" pitchFamily="18" charset="0"/>
                <a:ea typeface="+mn-ea"/>
                <a:cs typeface="Times New Roman" panose="02020603050405020304" pitchFamily="18" charset="0"/>
              </a:rPr>
              <a:t>2</a:t>
            </a:r>
            <a:r>
              <a:rPr lang="zh-CN" altLang="en-US" sz="2800" u="none" dirty="0">
                <a:solidFill>
                  <a:srgbClr val="2110FC"/>
                </a:solidFill>
                <a:latin typeface="Times New Roman" panose="02020603050405020304" pitchFamily="18" charset="0"/>
                <a:ea typeface="+mn-ea"/>
                <a:cs typeface="Times New Roman" panose="02020603050405020304" pitchFamily="18" charset="0"/>
              </a:rPr>
              <a:t>中</a:t>
            </a:r>
            <a:endParaRPr lang="en-US" altLang="zh-CN" sz="2800" u="none" dirty="0">
              <a:solidFill>
                <a:srgbClr val="2110FC"/>
              </a:solidFill>
              <a:latin typeface="Times New Roman" panose="02020603050405020304" pitchFamily="18" charset="0"/>
              <a:ea typeface="+mn-ea"/>
              <a:cs typeface="Times New Roman" panose="02020603050405020304" pitchFamily="18" charset="0"/>
            </a:endParaRPr>
          </a:p>
          <a:p>
            <a:pPr marL="342900" indent="-342900">
              <a:spcBef>
                <a:spcPct val="20000"/>
              </a:spcBef>
              <a:buFont typeface="Arial" panose="020B0604020202020204" pitchFamily="34" charset="0"/>
              <a:buChar char="•"/>
            </a:pPr>
            <a:r>
              <a:rPr lang="zh-CN" altLang="en-US" sz="2800" u="none" dirty="0">
                <a:solidFill>
                  <a:schemeClr val="tx1"/>
                </a:solidFill>
                <a:latin typeface="Times New Roman" panose="02020603050405020304" pitchFamily="18" charset="0"/>
                <a:ea typeface="+mn-ea"/>
                <a:cs typeface="Times New Roman" panose="02020603050405020304" pitchFamily="18" charset="0"/>
              </a:rPr>
              <a:t>对应的</a:t>
            </a:r>
            <a:r>
              <a:rPr lang="zh-CN" altLang="en-US" sz="2800" u="none" dirty="0">
                <a:solidFill>
                  <a:srgbClr val="2110FC"/>
                </a:solidFill>
                <a:latin typeface="Times New Roman" panose="02020603050405020304" pitchFamily="18" charset="0"/>
                <a:ea typeface="+mn-ea"/>
                <a:cs typeface="Times New Roman" panose="02020603050405020304" pitchFamily="18" charset="0"/>
              </a:rPr>
              <a:t>决策边界由</a:t>
            </a:r>
            <a:r>
              <a:rPr lang="en-US" altLang="zh-CN" sz="2800" u="none" dirty="0">
                <a:solidFill>
                  <a:srgbClr val="2110FC"/>
                </a:solidFill>
                <a:latin typeface="Times New Roman" panose="02020603050405020304" pitchFamily="18" charset="0"/>
                <a:ea typeface="+mn-ea"/>
                <a:cs typeface="Times New Roman" panose="02020603050405020304" pitchFamily="18" charset="0"/>
              </a:rPr>
              <a:t>y(x) = 0</a:t>
            </a:r>
            <a:r>
              <a:rPr lang="zh-CN" altLang="en-US" sz="2800" u="none" dirty="0">
                <a:solidFill>
                  <a:schemeClr val="tx1"/>
                </a:solidFill>
                <a:latin typeface="Times New Roman" panose="02020603050405020304" pitchFamily="18" charset="0"/>
                <a:ea typeface="+mn-ea"/>
                <a:cs typeface="Times New Roman" panose="02020603050405020304" pitchFamily="18" charset="0"/>
              </a:rPr>
              <a:t>确定，它对应着</a:t>
            </a:r>
            <a:r>
              <a:rPr lang="en-US" altLang="zh-CN" sz="2800" u="none" dirty="0">
                <a:solidFill>
                  <a:schemeClr val="tx1"/>
                </a:solidFill>
                <a:latin typeface="Times New Roman" panose="02020603050405020304" pitchFamily="18" charset="0"/>
                <a:ea typeface="+mn-ea"/>
                <a:cs typeface="Times New Roman" panose="02020603050405020304" pitchFamily="18" charset="0"/>
              </a:rPr>
              <a:t>D</a:t>
            </a:r>
            <a:r>
              <a:rPr lang="zh-CN" altLang="en-US" sz="2800" u="none" dirty="0">
                <a:solidFill>
                  <a:schemeClr val="tx1"/>
                </a:solidFill>
                <a:latin typeface="Times New Roman" panose="02020603050405020304" pitchFamily="18" charset="0"/>
                <a:ea typeface="+mn-ea"/>
                <a:cs typeface="Times New Roman" panose="02020603050405020304" pitchFamily="18" charset="0"/>
              </a:rPr>
              <a:t>维空间的⼀个</a:t>
            </a:r>
            <a:r>
              <a:rPr lang="en-US" altLang="zh-CN" sz="2800" u="none" dirty="0">
                <a:solidFill>
                  <a:schemeClr val="tx1"/>
                </a:solidFill>
                <a:latin typeface="Times New Roman" panose="02020603050405020304" pitchFamily="18" charset="0"/>
                <a:ea typeface="+mn-ea"/>
                <a:cs typeface="Times New Roman" panose="02020603050405020304" pitchFamily="18" charset="0"/>
              </a:rPr>
              <a:t>(D - 1)</a:t>
            </a:r>
            <a:r>
              <a:rPr lang="zh-CN" altLang="en-US" sz="2800" u="none" dirty="0">
                <a:solidFill>
                  <a:schemeClr val="tx1"/>
                </a:solidFill>
                <a:latin typeface="Times New Roman" panose="02020603050405020304" pitchFamily="18" charset="0"/>
                <a:ea typeface="+mn-ea"/>
                <a:cs typeface="Times New Roman" panose="02020603050405020304" pitchFamily="18" charset="0"/>
              </a:rPr>
              <a:t>维的超平⾯ </a:t>
            </a:r>
            <a:endParaRPr lang="zh-CN" altLang="en-US" u="none"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p:cNvGraphicFramePr>
            <a:graphicFrameLocks noGrp="1" noChangeAspect="1"/>
          </p:cNvGraphicFramePr>
          <p:nvPr/>
        </p:nvGraphicFramePr>
        <p:xfrm>
          <a:off x="4758179" y="1643050"/>
          <a:ext cx="4341753" cy="3583669"/>
        </p:xfrm>
        <a:graphic>
          <a:graphicData uri="http://schemas.openxmlformats.org/presentationml/2006/ole">
            <mc:AlternateContent xmlns:mc="http://schemas.openxmlformats.org/markup-compatibility/2006">
              <mc:Choice xmlns:v="urn:schemas-microsoft-com:vml" Requires="v">
                <p:oleObj spid="_x0000_s3088" name="" r:id="rId1" imgW="5886450" imgH="4667250" progId="PBrush">
                  <p:embed/>
                </p:oleObj>
              </mc:Choice>
              <mc:Fallback>
                <p:oleObj name="" r:id="rId1" imgW="5886450" imgH="4667250" progId="PBrush">
                  <p:embed/>
                  <p:pic>
                    <p:nvPicPr>
                      <p:cNvPr id="0" name="Picture 8"/>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8179" y="1643050"/>
                        <a:ext cx="4341753" cy="35836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5"/>
          <p:cNvSpPr>
            <a:spLocks noGrp="1"/>
          </p:cNvSpPr>
          <p:nvPr>
            <p:ph type="sldNum" sz="quarter" idx="12"/>
          </p:nvPr>
        </p:nvSpPr>
        <p:spPr/>
        <p:txBody>
          <a:bodyPr/>
          <a:lstStyle/>
          <a:p>
            <a:pPr algn="r"/>
            <a:fld id="{6159FED4-300C-4CA6-A166-7CA8D48E5ACA}" type="slidenum">
              <a:rPr lang="en-US" altLang="zh-CN"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120810" y="1087899"/>
            <a:ext cx="6143668" cy="461665"/>
          </a:xfrm>
          <a:prstGeom prst="rect">
            <a:avLst/>
          </a:prstGeom>
        </p:spPr>
        <p:txBody>
          <a:bodyPr wrap="square">
            <a:spAutoFit/>
          </a:bodyPr>
          <a:lstStyle/>
          <a:p>
            <a:r>
              <a:rPr lang="zh-CN" altLang="en-US" sz="2400" u="none" dirty="0">
                <a:solidFill>
                  <a:srgbClr val="2110FC"/>
                </a:solidFill>
                <a:latin typeface="Times New Roman" panose="02020603050405020304" pitchFamily="18" charset="0"/>
                <a:cs typeface="Times New Roman" panose="02020603050405020304" pitchFamily="18" charset="0"/>
              </a:rPr>
              <a:t>考虑两个点</a:t>
            </a:r>
            <a:r>
              <a:rPr lang="en-US" altLang="zh-CN" sz="2400" i="1" u="none" dirty="0" err="1">
                <a:solidFill>
                  <a:srgbClr val="2110FC"/>
                </a:solidFill>
                <a:latin typeface="Times New Roman" panose="02020603050405020304" pitchFamily="18" charset="0"/>
                <a:cs typeface="Times New Roman" panose="02020603050405020304" pitchFamily="18" charset="0"/>
              </a:rPr>
              <a:t>x</a:t>
            </a:r>
            <a:r>
              <a:rPr lang="en-US" altLang="zh-CN" sz="2400" i="1" u="none" baseline="-25000" dirty="0" err="1">
                <a:solidFill>
                  <a:srgbClr val="2110FC"/>
                </a:solidFill>
                <a:latin typeface="Times New Roman" panose="02020603050405020304" pitchFamily="18" charset="0"/>
                <a:cs typeface="Times New Roman" panose="02020603050405020304" pitchFamily="18" charset="0"/>
              </a:rPr>
              <a:t>A</a:t>
            </a:r>
            <a:r>
              <a:rPr lang="zh-CN" altLang="en-US" sz="2400" u="none" dirty="0">
                <a:solidFill>
                  <a:srgbClr val="2110FC"/>
                </a:solidFill>
                <a:latin typeface="Times New Roman" panose="02020603050405020304" pitchFamily="18" charset="0"/>
                <a:cs typeface="Times New Roman" panose="02020603050405020304" pitchFamily="18" charset="0"/>
              </a:rPr>
              <a:t>和</a:t>
            </a:r>
            <a:r>
              <a:rPr lang="en-US" altLang="zh-CN" sz="2400" i="1" u="none" dirty="0" err="1">
                <a:solidFill>
                  <a:srgbClr val="2110FC"/>
                </a:solidFill>
                <a:latin typeface="Times New Roman" panose="02020603050405020304" pitchFamily="18" charset="0"/>
                <a:cs typeface="Times New Roman" panose="02020603050405020304" pitchFamily="18" charset="0"/>
              </a:rPr>
              <a:t>x</a:t>
            </a:r>
            <a:r>
              <a:rPr lang="en-US" altLang="zh-CN" sz="2400" i="1" u="none" baseline="-25000" dirty="0" err="1">
                <a:solidFill>
                  <a:srgbClr val="2110FC"/>
                </a:solidFill>
                <a:latin typeface="Times New Roman" panose="02020603050405020304" pitchFamily="18" charset="0"/>
                <a:cs typeface="Times New Roman" panose="02020603050405020304" pitchFamily="18" charset="0"/>
              </a:rPr>
              <a:t>B</a:t>
            </a:r>
            <a:r>
              <a:rPr lang="zh-CN" altLang="en-US" sz="2400" u="none" dirty="0">
                <a:solidFill>
                  <a:srgbClr val="2110FC"/>
                </a:solidFill>
                <a:latin typeface="Times New Roman" panose="02020603050405020304" pitchFamily="18" charset="0"/>
                <a:cs typeface="Times New Roman" panose="02020603050405020304" pitchFamily="18" charset="0"/>
              </a:rPr>
              <a:t>，两个点都位于决策⾯上 </a:t>
            </a:r>
            <a:endParaRPr lang="zh-CN" altLang="en-US" sz="2400" u="none" dirty="0">
              <a:solidFill>
                <a:srgbClr val="2110FC"/>
              </a:solidFill>
              <a:latin typeface="Times New Roman" panose="02020603050405020304" pitchFamily="18" charset="0"/>
              <a:cs typeface="Times New Roman" panose="02020603050405020304" pitchFamily="18" charset="0"/>
            </a:endParaRPr>
          </a:p>
        </p:txBody>
      </p:sp>
      <p:pic>
        <p:nvPicPr>
          <p:cNvPr id="2" name="Picture 8"/>
          <p:cNvPicPr>
            <a:picLocks noChangeAspect="1" noChangeArrowheads="1"/>
          </p:cNvPicPr>
          <p:nvPr/>
        </p:nvPicPr>
        <p:blipFill>
          <a:blip r:embed="rId3"/>
          <a:srcRect/>
          <a:stretch>
            <a:fillRect/>
          </a:stretch>
        </p:blipFill>
        <p:spPr bwMode="auto">
          <a:xfrm>
            <a:off x="670280" y="1886114"/>
            <a:ext cx="2790825" cy="390525"/>
          </a:xfrm>
          <a:prstGeom prst="rect">
            <a:avLst/>
          </a:prstGeom>
          <a:noFill/>
          <a:ln w="9525">
            <a:noFill/>
            <a:miter lim="800000"/>
            <a:headEnd/>
            <a:tailEnd/>
          </a:ln>
          <a:effectLst/>
        </p:spPr>
      </p:pic>
      <p:pic>
        <p:nvPicPr>
          <p:cNvPr id="93193" name="Picture 9"/>
          <p:cNvPicPr>
            <a:picLocks noChangeAspect="1" noChangeArrowheads="1"/>
          </p:cNvPicPr>
          <p:nvPr/>
        </p:nvPicPr>
        <p:blipFill>
          <a:blip r:embed="rId4"/>
          <a:srcRect/>
          <a:stretch>
            <a:fillRect/>
          </a:stretch>
        </p:blipFill>
        <p:spPr bwMode="auto">
          <a:xfrm>
            <a:off x="670280" y="2529056"/>
            <a:ext cx="2600325" cy="428625"/>
          </a:xfrm>
          <a:prstGeom prst="rect">
            <a:avLst/>
          </a:prstGeom>
          <a:noFill/>
          <a:ln w="9525">
            <a:noFill/>
            <a:miter lim="800000"/>
            <a:headEnd/>
            <a:tailEnd/>
          </a:ln>
          <a:effectLst/>
        </p:spPr>
      </p:pic>
      <p:sp>
        <p:nvSpPr>
          <p:cNvPr id="9" name="矩形 8"/>
          <p:cNvSpPr/>
          <p:nvPr/>
        </p:nvSpPr>
        <p:spPr>
          <a:xfrm>
            <a:off x="107543" y="3141662"/>
            <a:ext cx="5500726" cy="830997"/>
          </a:xfrm>
          <a:prstGeom prst="rect">
            <a:avLst/>
          </a:prstGeom>
        </p:spPr>
        <p:txBody>
          <a:bodyPr wrap="square">
            <a:spAutoFit/>
          </a:bodyPr>
          <a:lstStyle/>
          <a:p>
            <a:r>
              <a:rPr lang="zh-CN" altLang="en-US" sz="2400" u="none" dirty="0">
                <a:solidFill>
                  <a:srgbClr val="2110FC"/>
                </a:solidFill>
                <a:latin typeface="Times New Roman" panose="02020603050405020304" pitchFamily="18" charset="0"/>
                <a:cs typeface="Times New Roman" panose="02020603050405020304" pitchFamily="18" charset="0"/>
              </a:rPr>
              <a:t>向量</a:t>
            </a:r>
            <a:r>
              <a:rPr lang="en-US" altLang="zh-CN" sz="2400" u="none" dirty="0">
                <a:solidFill>
                  <a:srgbClr val="2110FC"/>
                </a:solidFill>
                <a:latin typeface="Times New Roman" panose="02020603050405020304" pitchFamily="18" charset="0"/>
                <a:cs typeface="Times New Roman" panose="02020603050405020304" pitchFamily="18" charset="0"/>
              </a:rPr>
              <a:t>w</a:t>
            </a:r>
            <a:r>
              <a:rPr lang="zh-CN" altLang="en-US" sz="2400" u="none" dirty="0">
                <a:solidFill>
                  <a:srgbClr val="2110FC"/>
                </a:solidFill>
                <a:latin typeface="Times New Roman" panose="02020603050405020304" pitchFamily="18" charset="0"/>
                <a:cs typeface="Times New Roman" panose="02020603050405020304" pitchFamily="18" charset="0"/>
              </a:rPr>
              <a:t>与决策⾯内的任何向量都正交，</a:t>
            </a:r>
            <a:br>
              <a:rPr lang="zh-CN" altLang="en-US" sz="2400" u="none" dirty="0">
                <a:solidFill>
                  <a:srgbClr val="2110FC"/>
                </a:solidFill>
                <a:latin typeface="Times New Roman" panose="02020603050405020304" pitchFamily="18" charset="0"/>
                <a:cs typeface="Times New Roman" panose="02020603050405020304" pitchFamily="18" charset="0"/>
              </a:rPr>
            </a:br>
            <a:r>
              <a:rPr lang="zh-CN" altLang="en-US" sz="2400" u="none" dirty="0">
                <a:solidFill>
                  <a:srgbClr val="2110FC"/>
                </a:solidFill>
                <a:latin typeface="Times New Roman" panose="02020603050405020304" pitchFamily="18" charset="0"/>
                <a:cs typeface="Times New Roman" panose="02020603050405020304" pitchFamily="18" charset="0"/>
              </a:rPr>
              <a:t>从⽽</a:t>
            </a:r>
            <a:r>
              <a:rPr lang="en-US" altLang="zh-CN" sz="2400" u="none" dirty="0">
                <a:solidFill>
                  <a:srgbClr val="2110FC"/>
                </a:solidFill>
                <a:latin typeface="Times New Roman" panose="02020603050405020304" pitchFamily="18" charset="0"/>
                <a:cs typeface="Times New Roman" panose="02020603050405020304" pitchFamily="18" charset="0"/>
              </a:rPr>
              <a:t>w</a:t>
            </a:r>
            <a:r>
              <a:rPr lang="zh-CN" altLang="en-US" sz="2400" u="none" dirty="0">
                <a:solidFill>
                  <a:srgbClr val="2110FC"/>
                </a:solidFill>
                <a:latin typeface="Times New Roman" panose="02020603050405020304" pitchFamily="18" charset="0"/>
                <a:cs typeface="Times New Roman" panose="02020603050405020304" pitchFamily="18" charset="0"/>
              </a:rPr>
              <a:t>确定了决策⾯的⽅向 </a:t>
            </a:r>
            <a:endParaRPr lang="zh-CN" altLang="en-US" sz="2400" u="none" dirty="0">
              <a:solidFill>
                <a:srgbClr val="2110FC"/>
              </a:solidFill>
              <a:latin typeface="Times New Roman" panose="02020603050405020304" pitchFamily="18" charset="0"/>
              <a:cs typeface="Times New Roman" panose="02020603050405020304" pitchFamily="18" charset="0"/>
            </a:endParaRPr>
          </a:p>
        </p:txBody>
      </p:sp>
      <p:sp>
        <p:nvSpPr>
          <p:cNvPr id="10" name="矩形 9"/>
          <p:cNvSpPr/>
          <p:nvPr/>
        </p:nvSpPr>
        <p:spPr>
          <a:xfrm>
            <a:off x="121187" y="4451166"/>
            <a:ext cx="6143636" cy="829945"/>
          </a:xfrm>
          <a:prstGeom prst="rect">
            <a:avLst/>
          </a:prstGeom>
        </p:spPr>
        <p:txBody>
          <a:bodyPr wrap="square">
            <a:spAutoFit/>
          </a:bodyPr>
          <a:lstStyle/>
          <a:p>
            <a:r>
              <a:rPr lang="zh-CN" altLang="en-US" sz="2400" u="none" dirty="0">
                <a:solidFill>
                  <a:srgbClr val="2110FC"/>
                </a:solidFill>
                <a:latin typeface="Times New Roman" panose="02020603050405020304" pitchFamily="18" charset="0"/>
                <a:cs typeface="Times New Roman" panose="02020603050405020304" pitchFamily="18" charset="0"/>
              </a:rPr>
              <a:t>如果</a:t>
            </a:r>
            <a:r>
              <a:rPr lang="en-US" altLang="zh-CN" sz="2400" u="none" dirty="0">
                <a:solidFill>
                  <a:srgbClr val="2110FC"/>
                </a:solidFill>
                <a:latin typeface="Times New Roman" panose="02020603050405020304" pitchFamily="18" charset="0"/>
                <a:cs typeface="Times New Roman" panose="02020603050405020304" pitchFamily="18" charset="0"/>
              </a:rPr>
              <a:t>x</a:t>
            </a:r>
            <a:r>
              <a:rPr lang="zh-CN" altLang="en-US" sz="2400" u="none" dirty="0">
                <a:solidFill>
                  <a:srgbClr val="2110FC"/>
                </a:solidFill>
                <a:latin typeface="Times New Roman" panose="02020603050405020304" pitchFamily="18" charset="0"/>
                <a:cs typeface="Times New Roman" panose="02020603050405020304" pitchFamily="18" charset="0"/>
              </a:rPr>
              <a:t>是决策⾯内的⼀个点，那么</a:t>
            </a:r>
            <a:r>
              <a:rPr lang="en-US" altLang="zh-CN" sz="2400" u="none" dirty="0">
                <a:solidFill>
                  <a:srgbClr val="2110FC"/>
                </a:solidFill>
                <a:latin typeface="Times New Roman" panose="02020603050405020304" pitchFamily="18" charset="0"/>
                <a:cs typeface="Times New Roman" panose="02020603050405020304" pitchFamily="18" charset="0"/>
              </a:rPr>
              <a:t>y(x)=0</a:t>
            </a:r>
            <a:r>
              <a:rPr lang="zh-CN" altLang="en-US" sz="2400" u="none" dirty="0">
                <a:solidFill>
                  <a:srgbClr val="2110FC"/>
                </a:solidFill>
                <a:latin typeface="Times New Roman" panose="02020603050405020304" pitchFamily="18" charset="0"/>
                <a:cs typeface="Times New Roman" panose="02020603050405020304" pitchFamily="18" charset="0"/>
              </a:rPr>
              <a:t>，</a:t>
            </a:r>
            <a:r>
              <a:rPr lang="en-US" altLang="zh-CN" sz="2400" u="none" dirty="0">
                <a:solidFill>
                  <a:srgbClr val="2110FC"/>
                </a:solidFill>
                <a:latin typeface="Times New Roman" panose="02020603050405020304" pitchFamily="18" charset="0"/>
                <a:cs typeface="Times New Roman" panose="02020603050405020304" pitchFamily="18" charset="0"/>
              </a:rPr>
              <a:t>  </a:t>
            </a:r>
            <a:r>
              <a:rPr lang="zh-CN" altLang="en-US" sz="2400" u="none" dirty="0">
                <a:solidFill>
                  <a:srgbClr val="2110FC"/>
                </a:solidFill>
                <a:latin typeface="Times New Roman" panose="02020603050405020304" pitchFamily="18" charset="0"/>
                <a:cs typeface="Times New Roman" panose="02020603050405020304" pitchFamily="18" charset="0"/>
              </a:rPr>
              <a:t>因此从原点到决策⾯的垂直距离为 </a:t>
            </a:r>
            <a:endParaRPr lang="zh-CN" altLang="en-US" sz="2400" u="none" dirty="0">
              <a:solidFill>
                <a:srgbClr val="2110FC"/>
              </a:solidFill>
              <a:latin typeface="Times New Roman" panose="02020603050405020304" pitchFamily="18" charset="0"/>
              <a:cs typeface="Times New Roman" panose="02020603050405020304" pitchFamily="18" charset="0"/>
            </a:endParaRPr>
          </a:p>
        </p:txBody>
      </p:sp>
      <p:sp>
        <p:nvSpPr>
          <p:cNvPr id="14" name="标题 1"/>
          <p:cNvSpPr>
            <a:spLocks noGrp="1" noChangeArrowheads="1"/>
          </p:cNvSpPr>
          <p:nvPr>
            <p:ph type="title"/>
          </p:nvPr>
        </p:nvSpPr>
        <p:spPr>
          <a:xfrm>
            <a:off x="285720" y="0"/>
            <a:ext cx="8686800" cy="1143000"/>
          </a:xfrm>
        </p:spPr>
        <p:txBody>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线性判别函数的几何性质</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5" name="Picture 16"/>
          <p:cNvPicPr>
            <a:picLocks noChangeAspect="1" noChangeArrowheads="1"/>
          </p:cNvPicPr>
          <p:nvPr/>
        </p:nvPicPr>
        <p:blipFill>
          <a:blip r:embed="rId5"/>
          <a:srcRect/>
          <a:stretch>
            <a:fillRect/>
          </a:stretch>
        </p:blipFill>
        <p:spPr bwMode="auto">
          <a:xfrm>
            <a:off x="6215074" y="1044176"/>
            <a:ext cx="2643174" cy="524818"/>
          </a:xfrm>
          <a:prstGeom prst="rect">
            <a:avLst/>
          </a:prstGeom>
          <a:noFill/>
          <a:ln w="9525">
            <a:noFill/>
            <a:miter lim="800000"/>
            <a:headEnd/>
            <a:tailEnd/>
          </a:ln>
          <a:effectLst/>
        </p:spPr>
      </p:pic>
      <p:pic>
        <p:nvPicPr>
          <p:cNvPr id="4" name="Picture 9"/>
          <p:cNvPicPr>
            <a:picLocks noChangeAspect="1" noChangeArrowheads="1"/>
          </p:cNvPicPr>
          <p:nvPr/>
        </p:nvPicPr>
        <p:blipFill>
          <a:blip r:embed="rId6"/>
          <a:srcRect/>
          <a:stretch>
            <a:fillRect/>
          </a:stretch>
        </p:blipFill>
        <p:spPr bwMode="auto">
          <a:xfrm>
            <a:off x="1104589" y="5357826"/>
            <a:ext cx="2428875" cy="11334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zh-CN" altLang="en-US" b="1" dirty="0"/>
              <a:t>目 录</a:t>
            </a:r>
            <a:endParaRPr lang="en-US" altLang="zh-CN" b="1" dirty="0"/>
          </a:p>
        </p:txBody>
      </p:sp>
      <p:sp>
        <p:nvSpPr>
          <p:cNvPr id="3" name="内容占位符 2"/>
          <p:cNvSpPr>
            <a:spLocks noGrp="1"/>
          </p:cNvSpPr>
          <p:nvPr>
            <p:ph idx="1"/>
          </p:nvPr>
        </p:nvSpPr>
        <p:spPr/>
        <p:txBody>
          <a:bodyPr/>
          <a:lstStyle/>
          <a:p>
            <a:pPr>
              <a:defRPr/>
            </a:pPr>
            <a:r>
              <a:rPr lang="zh-CN" altLang="en-US" b="1" noProof="1">
                <a:latin typeface="+mn-ea"/>
                <a:ea typeface="+mn-ea"/>
              </a:rPr>
              <a:t>分类概述</a:t>
            </a:r>
            <a:endParaRPr lang="en-US" altLang="zh-CN" b="1" noProof="1">
              <a:latin typeface="+mn-ea"/>
              <a:ea typeface="+mn-ea"/>
            </a:endParaRPr>
          </a:p>
          <a:p>
            <a:pPr>
              <a:defRPr/>
            </a:pPr>
            <a:r>
              <a:rPr lang="zh-CN" altLang="en-US" b="1" noProof="1">
                <a:latin typeface="+mn-ea"/>
                <a:ea typeface="+mn-ea"/>
              </a:rPr>
              <a:t>判别函数</a:t>
            </a:r>
            <a:endParaRPr lang="en-US" altLang="zh-CN" b="1" noProof="1">
              <a:latin typeface="+mn-ea"/>
              <a:ea typeface="+mn-ea"/>
            </a:endParaRPr>
          </a:p>
          <a:p>
            <a:pPr marL="0" indent="0">
              <a:buNone/>
              <a:defRPr/>
            </a:pPr>
            <a:r>
              <a:rPr lang="en-US" altLang="zh-CN" b="1" dirty="0">
                <a:latin typeface="+mn-ea"/>
                <a:ea typeface="+mn-ea"/>
              </a:rPr>
              <a:t>    </a:t>
            </a:r>
            <a:r>
              <a:rPr lang="en-US" altLang="zh-CN" b="1">
                <a:latin typeface="+mn-ea"/>
                <a:ea typeface="+mn-ea"/>
                <a:sym typeface="+mn-ea"/>
              </a:rPr>
              <a:t>- </a:t>
            </a:r>
            <a:r>
              <a:rPr lang="zh-CN" altLang="en-US" b="1">
                <a:latin typeface="+mn-ea"/>
                <a:ea typeface="+mn-ea"/>
                <a:sym typeface="+mn-ea"/>
              </a:rPr>
              <a:t>感知器</a:t>
            </a:r>
            <a:endParaRPr lang="zh-CN" altLang="en-US" b="1" dirty="0">
              <a:latin typeface="+mn-ea"/>
              <a:ea typeface="+mn-ea"/>
            </a:endParaRPr>
          </a:p>
          <a:p>
            <a:pPr>
              <a:defRPr/>
            </a:pPr>
            <a:r>
              <a:rPr lang="zh-CN" altLang="en-US" b="1" dirty="0">
                <a:latin typeface="+mn-ea"/>
                <a:ea typeface="+mn-ea"/>
              </a:rPr>
              <a:t>概率生成式模型</a:t>
            </a:r>
            <a:r>
              <a:rPr lang="en-GB" altLang="zh-CN" b="1" dirty="0">
                <a:latin typeface="+mn-ea"/>
                <a:ea typeface="+mn-ea"/>
              </a:rPr>
              <a:t> </a:t>
            </a:r>
            <a:endParaRPr lang="en-GB" altLang="zh-CN" b="1" dirty="0">
              <a:latin typeface="+mn-ea"/>
              <a:ea typeface="+mn-ea"/>
            </a:endParaRPr>
          </a:p>
          <a:p>
            <a:pPr>
              <a:buNone/>
              <a:defRPr/>
            </a:pPr>
            <a:r>
              <a:rPr lang="en-GB" altLang="zh-CN" b="1" noProof="1">
                <a:latin typeface="+mn-ea"/>
                <a:ea typeface="+mn-ea"/>
                <a:sym typeface="+mn-ea"/>
              </a:rPr>
              <a:t>    </a:t>
            </a:r>
            <a:r>
              <a:rPr lang="en-US" altLang="zh-CN" b="1" noProof="1">
                <a:latin typeface="+mn-ea"/>
                <a:ea typeface="+mn-ea"/>
                <a:sym typeface="+mn-ea"/>
              </a:rPr>
              <a:t>- </a:t>
            </a:r>
            <a:r>
              <a:rPr lang="zh-CN" altLang="en-US" b="1" noProof="1">
                <a:latin typeface="+mn-ea"/>
                <a:ea typeface="+mn-ea"/>
                <a:sym typeface="+mn-ea"/>
              </a:rPr>
              <a:t>朴素贝叶斯</a:t>
            </a:r>
            <a:endParaRPr lang="en-US" altLang="zh-CN" b="1" noProof="1">
              <a:latin typeface="+mn-ea"/>
              <a:ea typeface="+mn-ea"/>
            </a:endParaRPr>
          </a:p>
          <a:p>
            <a:pPr>
              <a:defRPr/>
            </a:pPr>
            <a:r>
              <a:rPr lang="zh-CN" altLang="en-US" b="1" dirty="0">
                <a:latin typeface="+mn-ea"/>
                <a:ea typeface="+mn-ea"/>
              </a:rPr>
              <a:t>概率判别式模型</a:t>
            </a:r>
            <a:endParaRPr lang="en-US" altLang="zh-CN" b="1" dirty="0">
              <a:latin typeface="+mn-ea"/>
              <a:ea typeface="+mn-ea"/>
            </a:endParaRPr>
          </a:p>
          <a:p>
            <a:pPr>
              <a:buNone/>
              <a:defRPr/>
            </a:pPr>
            <a:r>
              <a:rPr lang="en-US" altLang="zh-CN" b="1" noProof="1">
                <a:latin typeface="+mn-ea"/>
                <a:ea typeface="+mn-ea"/>
                <a:sym typeface="+mn-ea"/>
              </a:rPr>
              <a:t>    - </a:t>
            </a:r>
            <a:r>
              <a:rPr lang="zh-CN" altLang="en-US" b="1" noProof="1">
                <a:latin typeface="+mn-ea"/>
                <a:ea typeface="+mn-ea"/>
                <a:sym typeface="+mn-ea"/>
              </a:rPr>
              <a:t>逻辑回归</a:t>
            </a:r>
            <a:endParaRPr lang="en-US" altLang="zh-CN" b="1" noProof="1">
              <a:latin typeface="+mn-ea"/>
              <a:ea typeface="+mn-ea"/>
            </a:endParaRPr>
          </a:p>
          <a:p>
            <a:pPr>
              <a:defRPr/>
            </a:pPr>
            <a:r>
              <a:rPr lang="zh-CN" altLang="en-US" b="1" noProof="1">
                <a:latin typeface="+mn-ea"/>
                <a:ea typeface="+mn-ea"/>
              </a:rPr>
              <a:t>分类的性能度量</a:t>
            </a:r>
            <a:endParaRPr lang="en-US" altLang="zh-CN" b="1" noProof="1">
              <a:latin typeface="+mn-ea"/>
              <a:ea typeface="+mn-ea"/>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noChangeArrowheads="1"/>
          </p:cNvSpPr>
          <p:nvPr>
            <p:ph type="title"/>
          </p:nvPr>
        </p:nvSpPr>
        <p:spPr>
          <a:xfrm>
            <a:off x="0" y="0"/>
            <a:ext cx="8229600" cy="1143000"/>
          </a:xfrm>
        </p:spPr>
        <p:txBody>
          <a:bodyPr/>
          <a:lstStyle/>
          <a:p>
            <a:pPr algn="l"/>
            <a:r>
              <a:rPr lang="en-US" altLang="zh-CN" b="1" dirty="0"/>
              <a:t>Geometry</a:t>
            </a:r>
            <a:endParaRPr lang="zh-CN" altLang="en-US" b="1" dirty="0"/>
          </a:p>
        </p:txBody>
      </p:sp>
      <p:graphicFrame>
        <p:nvGraphicFramePr>
          <p:cNvPr id="25603" name="内容占位符 2"/>
          <p:cNvGraphicFramePr>
            <a:graphicFrameLocks noGrp="1" noChangeAspect="1"/>
          </p:cNvGraphicFramePr>
          <p:nvPr>
            <p:ph idx="1"/>
          </p:nvPr>
        </p:nvGraphicFramePr>
        <p:xfrm>
          <a:off x="0" y="1855353"/>
          <a:ext cx="6100763" cy="5035698"/>
        </p:xfrm>
        <a:graphic>
          <a:graphicData uri="http://schemas.openxmlformats.org/presentationml/2006/ole">
            <mc:AlternateContent xmlns:mc="http://schemas.openxmlformats.org/markup-compatibility/2006">
              <mc:Choice xmlns:v="urn:schemas-microsoft-com:vml" Requires="v">
                <p:oleObj spid="_x0000_s3088" name="" r:id="rId1" imgW="5886450" imgH="4667250" progId="PBrush">
                  <p:embed/>
                </p:oleObj>
              </mc:Choice>
              <mc:Fallback>
                <p:oleObj name="" r:id="rId1" imgW="5886450" imgH="4667250" progId="PBrush">
                  <p:embed/>
                  <p:pic>
                    <p:nvPicPr>
                      <p:cNvPr id="0" name="Picture 6"/>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5353"/>
                        <a:ext cx="6100763" cy="50356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2169" name="Picture 9"/>
          <p:cNvPicPr>
            <a:picLocks noChangeAspect="1" noChangeArrowheads="1"/>
          </p:cNvPicPr>
          <p:nvPr/>
        </p:nvPicPr>
        <p:blipFill>
          <a:blip r:embed="rId3" cstate="print"/>
          <a:srcRect/>
          <a:stretch>
            <a:fillRect/>
          </a:stretch>
        </p:blipFill>
        <p:spPr bwMode="auto">
          <a:xfrm>
            <a:off x="3357554" y="-1"/>
            <a:ext cx="5786446" cy="3872061"/>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pic>
        <p:nvPicPr>
          <p:cNvPr id="94215" name="Picture 7"/>
          <p:cNvPicPr>
            <a:picLocks noChangeAspect="1" noChangeArrowheads="1"/>
          </p:cNvPicPr>
          <p:nvPr/>
        </p:nvPicPr>
        <p:blipFill>
          <a:blip r:embed="rId1"/>
          <a:srcRect/>
          <a:stretch>
            <a:fillRect/>
          </a:stretch>
        </p:blipFill>
        <p:spPr bwMode="auto">
          <a:xfrm>
            <a:off x="203265" y="1125941"/>
            <a:ext cx="6505575" cy="1428750"/>
          </a:xfrm>
          <a:prstGeom prst="rect">
            <a:avLst/>
          </a:prstGeom>
          <a:noFill/>
          <a:ln w="9525">
            <a:noFill/>
            <a:miter lim="800000"/>
            <a:headEnd/>
            <a:tailEnd/>
          </a:ln>
          <a:effectLst/>
        </p:spPr>
      </p:pic>
      <p:pic>
        <p:nvPicPr>
          <p:cNvPr id="94216" name="Picture 8"/>
          <p:cNvPicPr>
            <a:picLocks noChangeAspect="1" noChangeArrowheads="1"/>
          </p:cNvPicPr>
          <p:nvPr/>
        </p:nvPicPr>
        <p:blipFill>
          <a:blip r:embed="rId2"/>
          <a:srcRect/>
          <a:stretch>
            <a:fillRect/>
          </a:stretch>
        </p:blipFill>
        <p:spPr bwMode="auto">
          <a:xfrm>
            <a:off x="1428728" y="5000636"/>
            <a:ext cx="1466850" cy="885825"/>
          </a:xfrm>
          <a:prstGeom prst="rect">
            <a:avLst/>
          </a:prstGeom>
          <a:noFill/>
          <a:ln w="9525">
            <a:noFill/>
            <a:miter lim="800000"/>
            <a:headEnd/>
            <a:tailEnd/>
          </a:ln>
          <a:effectLst/>
        </p:spPr>
      </p:pic>
      <p:pic>
        <p:nvPicPr>
          <p:cNvPr id="2" name="Picture 7"/>
          <p:cNvPicPr>
            <a:picLocks noChangeAspect="1" noChangeArrowheads="1"/>
          </p:cNvPicPr>
          <p:nvPr/>
        </p:nvPicPr>
        <p:blipFill>
          <a:blip r:embed="rId3"/>
          <a:srcRect/>
          <a:stretch>
            <a:fillRect/>
          </a:stretch>
        </p:blipFill>
        <p:spPr bwMode="auto">
          <a:xfrm>
            <a:off x="33051" y="2713930"/>
            <a:ext cx="8858280" cy="534231"/>
          </a:xfrm>
          <a:prstGeom prst="rect">
            <a:avLst/>
          </a:prstGeom>
          <a:noFill/>
          <a:ln w="9525">
            <a:noFill/>
            <a:miter lim="800000"/>
            <a:headEnd/>
            <a:tailEnd/>
          </a:ln>
          <a:effectLst/>
        </p:spPr>
      </p:pic>
      <p:graphicFrame>
        <p:nvGraphicFramePr>
          <p:cNvPr id="3" name="Object 8"/>
          <p:cNvGraphicFramePr>
            <a:graphicFrameLocks noGrp="1" noChangeAspect="1"/>
          </p:cNvGraphicFramePr>
          <p:nvPr/>
        </p:nvGraphicFramePr>
        <p:xfrm>
          <a:off x="4567009" y="3159314"/>
          <a:ext cx="4454406" cy="3676652"/>
        </p:xfrm>
        <a:graphic>
          <a:graphicData uri="http://schemas.openxmlformats.org/presentationml/2006/ole">
            <mc:AlternateContent xmlns:mc="http://schemas.openxmlformats.org/markup-compatibility/2006">
              <mc:Choice xmlns:v="urn:schemas-microsoft-com:vml" Requires="v">
                <p:oleObj spid="_x0000_s3088" name="" r:id="rId4" imgW="5886450" imgH="4667250" progId="PBrush">
                  <p:embed/>
                </p:oleObj>
              </mc:Choice>
              <mc:Fallback>
                <p:oleObj name="" r:id="rId4" imgW="5886450" imgH="4667250" progId="PBrush">
                  <p:embed/>
                  <p:pic>
                    <p:nvPicPr>
                      <p:cNvPr id="0" name="Picture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7009" y="3159314"/>
                        <a:ext cx="4454406" cy="36766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标题 1"/>
          <p:cNvSpPr>
            <a:spLocks noGrp="1" noChangeArrowheads="1"/>
          </p:cNvSpPr>
          <p:nvPr>
            <p:ph type="title"/>
          </p:nvPr>
        </p:nvSpPr>
        <p:spPr>
          <a:xfrm>
            <a:off x="285720" y="0"/>
            <a:ext cx="8686800" cy="1143000"/>
          </a:xfrm>
        </p:spPr>
        <p:txBody>
          <a:bodyPr/>
          <a:lstStyle/>
          <a:p>
            <a:r>
              <a:rPr lang="zh-CN" altLang="en-US" b="1" dirty="0">
                <a:latin typeface="黑体" panose="02010609060101010101" pitchFamily="49" charset="-122"/>
                <a:ea typeface="黑体" panose="02010609060101010101" pitchFamily="49" charset="-122"/>
              </a:rPr>
              <a:t>线性判别函数的几何性质</a:t>
            </a:r>
            <a:endParaRPr lang="zh-CN" altLang="en-US" b="1" dirty="0">
              <a:latin typeface="黑体" panose="02010609060101010101" pitchFamily="49" charset="-122"/>
              <a:ea typeface="黑体" panose="02010609060101010101" pitchFamily="49" charset="-122"/>
            </a:endParaRPr>
          </a:p>
        </p:txBody>
      </p:sp>
      <p:sp>
        <p:nvSpPr>
          <p:cNvPr id="11" name="矩形 10"/>
          <p:cNvSpPr/>
          <p:nvPr/>
        </p:nvSpPr>
        <p:spPr>
          <a:xfrm>
            <a:off x="-14987" y="3971258"/>
            <a:ext cx="3275856" cy="830997"/>
          </a:xfrm>
          <a:prstGeom prst="rect">
            <a:avLst/>
          </a:prstGeom>
        </p:spPr>
        <p:txBody>
          <a:bodyPr wrap="square">
            <a:spAutoFit/>
          </a:bodyPr>
          <a:lstStyle/>
          <a:p>
            <a:r>
              <a:rPr lang="zh-CN" altLang="en-US" sz="2400" u="none" dirty="0">
                <a:solidFill>
                  <a:srgbClr val="2110FC"/>
                </a:solidFill>
                <a:latin typeface="Times New Roman" panose="02020603050405020304" pitchFamily="18" charset="0"/>
                <a:cs typeface="Times New Roman" panose="02020603050405020304" pitchFamily="18" charset="0"/>
              </a:rPr>
              <a:t>任意一点</a:t>
            </a:r>
            <a:r>
              <a:rPr lang="en-US" altLang="zh-CN" sz="2400" i="1" u="none" dirty="0">
                <a:solidFill>
                  <a:srgbClr val="2110FC"/>
                </a:solidFill>
                <a:latin typeface="Times New Roman" panose="02020603050405020304" pitchFamily="18" charset="0"/>
                <a:cs typeface="Times New Roman" panose="02020603050405020304" pitchFamily="18" charset="0"/>
              </a:rPr>
              <a:t>x</a:t>
            </a:r>
            <a:r>
              <a:rPr lang="zh-CN" altLang="en-US" sz="2400" u="none" dirty="0">
                <a:solidFill>
                  <a:srgbClr val="2110FC"/>
                </a:solidFill>
                <a:latin typeface="Times New Roman" panose="02020603050405020304" pitchFamily="18" charset="0"/>
                <a:cs typeface="Times New Roman" panose="02020603050405020304" pitchFamily="18" charset="0"/>
              </a:rPr>
              <a:t>到决策⾯的有符号的距离</a:t>
            </a:r>
            <a:r>
              <a:rPr lang="en-US" altLang="zh-CN" sz="2400" i="1" u="none" dirty="0">
                <a:solidFill>
                  <a:srgbClr val="2110FC"/>
                </a:solidFill>
                <a:latin typeface="Times New Roman" panose="02020603050405020304" pitchFamily="18" charset="0"/>
                <a:cs typeface="Times New Roman" panose="02020603050405020304" pitchFamily="18" charset="0"/>
              </a:rPr>
              <a:t>r</a:t>
            </a:r>
            <a:r>
              <a:rPr lang="zh-CN" altLang="en-US" sz="2400" u="none" dirty="0">
                <a:solidFill>
                  <a:srgbClr val="2110FC"/>
                </a:solidFill>
                <a:latin typeface="Times New Roman" panose="02020603050405020304" pitchFamily="18" charset="0"/>
                <a:cs typeface="Times New Roman" panose="02020603050405020304" pitchFamily="18" charset="0"/>
              </a:rPr>
              <a:t> </a:t>
            </a:r>
            <a:endParaRPr lang="zh-CN" altLang="en-US" sz="2400" u="none" dirty="0">
              <a:solidFill>
                <a:srgbClr val="2110FC"/>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title"/>
          </p:nvPr>
        </p:nvSpPr>
        <p:spPr>
          <a:xfrm>
            <a:off x="428596" y="87767"/>
            <a:ext cx="8229600" cy="1143000"/>
          </a:xfrm>
        </p:spPr>
        <p:txBody>
          <a:bodyPr/>
          <a:lstStyle/>
          <a:p>
            <a:r>
              <a:rPr lang="zh-CN" altLang="en-US" b="1" dirty="0">
                <a:latin typeface="黑体" panose="02010609060101010101" pitchFamily="49" charset="-122"/>
                <a:ea typeface="黑体" panose="02010609060101010101" pitchFamily="49" charset="-122"/>
              </a:rPr>
              <a:t>线性判别函数的决策规则</a:t>
            </a:r>
            <a:endParaRPr lang="zh-CN" altLang="en-US" b="1" dirty="0">
              <a:latin typeface="黑体" panose="02010609060101010101" pitchFamily="49" charset="-122"/>
              <a:ea typeface="黑体" panose="02010609060101010101" pitchFamily="49" charset="-122"/>
            </a:endParaRPr>
          </a:p>
        </p:txBody>
      </p:sp>
      <p:graphicFrame>
        <p:nvGraphicFramePr>
          <p:cNvPr id="32772" name="内容占位符 2"/>
          <p:cNvGraphicFramePr>
            <a:graphicFrameLocks noGrp="1" noChangeAspect="1"/>
          </p:cNvGraphicFramePr>
          <p:nvPr>
            <p:ph idx="1"/>
          </p:nvPr>
        </p:nvGraphicFramePr>
        <p:xfrm>
          <a:off x="899592" y="1412776"/>
          <a:ext cx="6451600" cy="3568700"/>
        </p:xfrm>
        <a:graphic>
          <a:graphicData uri="http://schemas.openxmlformats.org/presentationml/2006/ole">
            <mc:AlternateContent xmlns:mc="http://schemas.openxmlformats.org/markup-compatibility/2006">
              <mc:Choice xmlns:v="urn:schemas-microsoft-com:vml" Requires="v">
                <p:oleObj spid="_x0000_s3088" name="" r:id="rId1" imgW="6286500" imgH="3476625" progId="PBrush">
                  <p:embed/>
                </p:oleObj>
              </mc:Choice>
              <mc:Fallback>
                <p:oleObj name="" r:id="rId1" imgW="6286500" imgH="3476625" progId="PBrush">
                  <p:embed/>
                  <p:pic>
                    <p:nvPicPr>
                      <p:cNvPr id="0" name="Picture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12776"/>
                        <a:ext cx="64516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灯片编号占位符 5"/>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pic>
        <p:nvPicPr>
          <p:cNvPr id="168966" name="Picture 6" descr="https://bkimg.cdn.bcebos.com/pic/6d81800a19d8bc3ea8dcb87a8b8ba61ea9d345ad?x-bce-process=image/watermark,g_7,image_d2F0ZXIvYmFpa2U4MA==,xp_5,yp_5"/>
          <p:cNvPicPr>
            <a:picLocks noChangeAspect="1" noChangeArrowheads="1"/>
          </p:cNvPicPr>
          <p:nvPr/>
        </p:nvPicPr>
        <p:blipFill>
          <a:blip r:embed="rId3" cstate="print"/>
          <a:srcRect/>
          <a:stretch>
            <a:fillRect/>
          </a:stretch>
        </p:blipFill>
        <p:spPr bwMode="auto">
          <a:xfrm>
            <a:off x="5946759" y="3667058"/>
            <a:ext cx="3109105" cy="2494806"/>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752"/>
            <a:ext cx="8229600" cy="1143000"/>
          </a:xfrm>
        </p:spPr>
        <p:txBody>
          <a:bodyPr/>
          <a:lstStyle/>
          <a:p>
            <a:r>
              <a:rPr lang="zh-CN" altLang="en-US" b="1" dirty="0">
                <a:latin typeface="黑体" panose="02010609060101010101" pitchFamily="49" charset="-122"/>
                <a:ea typeface="黑体" panose="02010609060101010101" pitchFamily="49" charset="-122"/>
              </a:rPr>
              <a:t>多分类情形</a:t>
            </a:r>
            <a:endParaRPr lang="zh-CN" altLang="en-US" b="1" dirty="0"/>
          </a:p>
        </p:txBody>
      </p:sp>
      <p:sp>
        <p:nvSpPr>
          <p:cNvPr id="3" name="内容占位符 2"/>
          <p:cNvSpPr>
            <a:spLocks noGrp="1"/>
          </p:cNvSpPr>
          <p:nvPr>
            <p:ph idx="1"/>
          </p:nvPr>
        </p:nvSpPr>
        <p:spPr>
          <a:xfrm>
            <a:off x="457200" y="1340768"/>
            <a:ext cx="8229600" cy="4525963"/>
          </a:xfrm>
        </p:spPr>
        <p:txBody>
          <a:bodyPr/>
          <a:lstStyle/>
          <a:p>
            <a:pPr marL="514350" indent="-514350">
              <a:buFont typeface="+mj-lt"/>
              <a:buAutoNum type="arabicPeriod"/>
            </a:pPr>
            <a:r>
              <a:rPr lang="en-US" altLang="zh-CN" sz="2800" b="1" dirty="0"/>
              <a:t>1</a:t>
            </a:r>
            <a:r>
              <a:rPr lang="zh-CN" altLang="en-US" sz="2800" b="1" dirty="0"/>
              <a:t>对其他（</a:t>
            </a:r>
            <a:r>
              <a:rPr lang="en-US" altLang="zh-CN" sz="2400" b="1" dirty="0">
                <a:latin typeface="Times New Roman" panose="02020603050405020304" pitchFamily="18" charset="0"/>
                <a:cs typeface="Times New Roman" panose="02020603050405020304" pitchFamily="18" charset="0"/>
              </a:rPr>
              <a:t>one-versus-the-rest</a:t>
            </a:r>
            <a:r>
              <a:rPr lang="zh-CN" altLang="en-US" sz="2800" b="1" dirty="0"/>
              <a:t>）分类器</a:t>
            </a:r>
            <a:endParaRPr lang="en-US" altLang="zh-CN" sz="2800" b="1" dirty="0"/>
          </a:p>
          <a:p>
            <a:pPr marL="514350" indent="-514350">
              <a:buFont typeface="+mj-lt"/>
              <a:buAutoNum type="arabicPeriod"/>
            </a:pPr>
            <a:r>
              <a:rPr lang="en-US" altLang="zh-CN" sz="2800" b="1" dirty="0"/>
              <a:t>1</a:t>
            </a:r>
            <a:r>
              <a:rPr lang="zh-CN" altLang="en-US" sz="2800" b="1" dirty="0"/>
              <a:t>对</a:t>
            </a:r>
            <a:r>
              <a:rPr lang="en-US" altLang="zh-CN" sz="2800" b="1" dirty="0"/>
              <a:t>1</a:t>
            </a:r>
            <a:r>
              <a:rPr lang="zh-CN" altLang="en-US" sz="2800" b="1" dirty="0"/>
              <a:t>（</a:t>
            </a:r>
            <a:r>
              <a:rPr lang="en-US" altLang="zh-CN" sz="2400" b="1" dirty="0">
                <a:latin typeface="Times New Roman" panose="02020603050405020304" pitchFamily="18" charset="0"/>
                <a:cs typeface="Times New Roman" panose="02020603050405020304" pitchFamily="18" charset="0"/>
              </a:rPr>
              <a:t>one-versus-one</a:t>
            </a:r>
            <a:r>
              <a:rPr lang="zh-CN" altLang="en-US" sz="2800" b="1" dirty="0"/>
              <a:t>）分类器</a:t>
            </a:r>
            <a:endParaRPr lang="zh-CN" altLang="en-US" sz="2800" b="1" dirty="0"/>
          </a:p>
        </p:txBody>
      </p:sp>
      <p:pic>
        <p:nvPicPr>
          <p:cNvPr id="5" name="图片 4"/>
          <p:cNvPicPr>
            <a:picLocks noChangeAspect="1"/>
          </p:cNvPicPr>
          <p:nvPr/>
        </p:nvPicPr>
        <p:blipFill>
          <a:blip r:embed="rId1"/>
          <a:stretch>
            <a:fillRect/>
          </a:stretch>
        </p:blipFill>
        <p:spPr>
          <a:xfrm>
            <a:off x="939729" y="2697567"/>
            <a:ext cx="7342242" cy="3240360"/>
          </a:xfrm>
          <a:prstGeom prst="rect">
            <a:avLst/>
          </a:prstGeom>
        </p:spPr>
      </p:pic>
      <p:pic>
        <p:nvPicPr>
          <p:cNvPr id="6" name="图片 5"/>
          <p:cNvPicPr>
            <a:picLocks noChangeAspect="1"/>
          </p:cNvPicPr>
          <p:nvPr/>
        </p:nvPicPr>
        <p:blipFill>
          <a:blip r:embed="rId2"/>
          <a:stretch>
            <a:fillRect/>
          </a:stretch>
        </p:blipFill>
        <p:spPr>
          <a:xfrm>
            <a:off x="6702402" y="1419648"/>
            <a:ext cx="1109958" cy="353168"/>
          </a:xfrm>
          <a:prstGeom prst="rect">
            <a:avLst/>
          </a:prstGeom>
        </p:spPr>
      </p:pic>
      <p:pic>
        <p:nvPicPr>
          <p:cNvPr id="8" name="图片 7"/>
          <p:cNvPicPr>
            <a:picLocks noChangeAspect="1"/>
          </p:cNvPicPr>
          <p:nvPr/>
        </p:nvPicPr>
        <p:blipFill>
          <a:blip r:embed="rId3"/>
          <a:stretch>
            <a:fillRect/>
          </a:stretch>
        </p:blipFill>
        <p:spPr>
          <a:xfrm>
            <a:off x="6553200" y="1992807"/>
            <a:ext cx="1259160" cy="444410"/>
          </a:xfrm>
          <a:prstGeom prst="rect">
            <a:avLst/>
          </a:prstGeom>
        </p:spPr>
      </p:pic>
      <p:pic>
        <p:nvPicPr>
          <p:cNvPr id="9" name="图片 8"/>
          <p:cNvPicPr>
            <a:picLocks noChangeAspect="1"/>
          </p:cNvPicPr>
          <p:nvPr/>
        </p:nvPicPr>
        <p:blipFill>
          <a:blip r:embed="rId4"/>
          <a:stretch>
            <a:fillRect/>
          </a:stretch>
        </p:blipFill>
        <p:spPr>
          <a:xfrm>
            <a:off x="7806575" y="1427309"/>
            <a:ext cx="913845" cy="396000"/>
          </a:xfrm>
          <a:prstGeom prst="rect">
            <a:avLst/>
          </a:prstGeom>
        </p:spPr>
      </p:pic>
      <p:sp>
        <p:nvSpPr>
          <p:cNvPr id="10" name="灯片编号占位符 9"/>
          <p:cNvSpPr>
            <a:spLocks noGrp="1"/>
          </p:cNvSpPr>
          <p:nvPr>
            <p:ph type="sldNum" sz="quarter" idx="12"/>
          </p:nvPr>
        </p:nvSpPr>
        <p:spPr/>
        <p:txBody>
          <a:bodyPr/>
          <a:lstStyle/>
          <a:p>
            <a:pPr algn="r"/>
            <a:fld id="{6159FED4-300C-4CA6-A166-7CA8D48E5ACA}" type="slidenum">
              <a:rPr lang="en-US" altLang="zh-CN" b="1" smtClean="0"/>
            </a:fld>
            <a:endParaRPr lang="zh-CN" altLang="en-US" b="1" dirty="0"/>
          </a:p>
        </p:txBody>
      </p:sp>
      <p:sp>
        <p:nvSpPr>
          <p:cNvPr id="7" name="文本框 6"/>
          <p:cNvSpPr txBox="1"/>
          <p:nvPr/>
        </p:nvSpPr>
        <p:spPr>
          <a:xfrm>
            <a:off x="3467508" y="5951661"/>
            <a:ext cx="3708412" cy="523220"/>
          </a:xfrm>
          <a:prstGeom prst="rect">
            <a:avLst/>
          </a:prstGeom>
          <a:noFill/>
        </p:spPr>
        <p:txBody>
          <a:bodyPr wrap="square" rtlCol="0">
            <a:spAutoFit/>
          </a:bodyPr>
          <a:lstStyle/>
          <a:p>
            <a:r>
              <a:rPr lang="zh-CN" altLang="en-US" sz="2800" dirty="0">
                <a:solidFill>
                  <a:srgbClr val="00B050"/>
                </a:solidFill>
              </a:rPr>
              <a:t>存在无法分类的区域</a:t>
            </a:r>
            <a:endParaRPr lang="zh-CN" altLang="en-US" sz="2800" dirty="0">
              <a:solidFill>
                <a:srgbClr val="00B05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lstStyle/>
          <a:p>
            <a:r>
              <a:rPr lang="zh-CN" altLang="en-US" sz="4000" b="1" dirty="0">
                <a:latin typeface="黑体" panose="02010609060101010101" pitchFamily="49" charset="-122"/>
                <a:ea typeface="黑体" panose="02010609060101010101" pitchFamily="49" charset="-122"/>
              </a:rPr>
              <a:t>多分类情形</a:t>
            </a:r>
            <a:endParaRPr lang="zh-CN" altLang="en-US" sz="4000" b="1" dirty="0"/>
          </a:p>
        </p:txBody>
      </p:sp>
      <p:sp>
        <p:nvSpPr>
          <p:cNvPr id="3" name="内容占位符 2"/>
          <p:cNvSpPr>
            <a:spLocks noGrp="1"/>
          </p:cNvSpPr>
          <p:nvPr>
            <p:ph idx="1"/>
          </p:nvPr>
        </p:nvSpPr>
        <p:spPr>
          <a:xfrm>
            <a:off x="457200" y="1272683"/>
            <a:ext cx="8229600" cy="4525963"/>
          </a:xfrm>
        </p:spPr>
        <p:txBody>
          <a:bodyPr/>
          <a:lstStyle/>
          <a:p>
            <a:pPr marL="514350" indent="-514350">
              <a:buFont typeface="+mj-lt"/>
              <a:buAutoNum type="arabicPeriod" startAt="3"/>
            </a:pPr>
            <a:r>
              <a:rPr lang="en-US" altLang="zh-CN" sz="2800" b="1" dirty="0"/>
              <a:t>K</a:t>
            </a:r>
            <a:r>
              <a:rPr lang="zh-CN" altLang="en-US" sz="2800" b="1" dirty="0"/>
              <a:t>类判别函数</a:t>
            </a:r>
            <a:endParaRPr lang="zh-CN" altLang="en-US" sz="2800" b="1" dirty="0"/>
          </a:p>
        </p:txBody>
      </p:sp>
      <p:pic>
        <p:nvPicPr>
          <p:cNvPr id="5" name="图片 4"/>
          <p:cNvPicPr>
            <a:picLocks noChangeAspect="1"/>
          </p:cNvPicPr>
          <p:nvPr/>
        </p:nvPicPr>
        <p:blipFill>
          <a:blip r:embed="rId1"/>
          <a:stretch>
            <a:fillRect/>
          </a:stretch>
        </p:blipFill>
        <p:spPr>
          <a:xfrm>
            <a:off x="2195736" y="2021363"/>
            <a:ext cx="2682555" cy="507510"/>
          </a:xfrm>
          <a:prstGeom prst="rect">
            <a:avLst/>
          </a:prstGeom>
        </p:spPr>
      </p:pic>
      <p:pic>
        <p:nvPicPr>
          <p:cNvPr id="6" name="图片 5"/>
          <p:cNvPicPr>
            <a:picLocks noChangeAspect="1"/>
          </p:cNvPicPr>
          <p:nvPr/>
        </p:nvPicPr>
        <p:blipFill>
          <a:blip r:embed="rId2"/>
          <a:stretch>
            <a:fillRect/>
          </a:stretch>
        </p:blipFill>
        <p:spPr>
          <a:xfrm>
            <a:off x="539552" y="2781415"/>
            <a:ext cx="8018881" cy="392076"/>
          </a:xfrm>
          <a:prstGeom prst="rect">
            <a:avLst/>
          </a:prstGeom>
        </p:spPr>
      </p:pic>
      <p:pic>
        <p:nvPicPr>
          <p:cNvPr id="7" name="图片 6"/>
          <p:cNvPicPr>
            <a:picLocks noChangeAspect="1"/>
          </p:cNvPicPr>
          <p:nvPr/>
        </p:nvPicPr>
        <p:blipFill>
          <a:blip r:embed="rId3"/>
          <a:stretch>
            <a:fillRect/>
          </a:stretch>
        </p:blipFill>
        <p:spPr>
          <a:xfrm>
            <a:off x="899592" y="3389515"/>
            <a:ext cx="3848433" cy="2415749"/>
          </a:xfrm>
          <a:prstGeom prst="rect">
            <a:avLst/>
          </a:prstGeom>
        </p:spPr>
      </p:pic>
      <p:sp>
        <p:nvSpPr>
          <p:cNvPr id="8" name="矩形 7"/>
          <p:cNvSpPr/>
          <p:nvPr/>
        </p:nvSpPr>
        <p:spPr>
          <a:xfrm>
            <a:off x="5107510" y="4198954"/>
            <a:ext cx="3424930" cy="707886"/>
          </a:xfrm>
          <a:prstGeom prst="rect">
            <a:avLst/>
          </a:prstGeom>
        </p:spPr>
        <p:txBody>
          <a:bodyPr wrap="square">
            <a:spAutoFit/>
          </a:bodyPr>
          <a:lstStyle/>
          <a:p>
            <a:r>
              <a:rPr lang="zh-CN" altLang="en-US" u="none" dirty="0">
                <a:solidFill>
                  <a:srgbClr val="FF0000"/>
                </a:solidFill>
                <a:latin typeface="黑体" panose="02010609060101010101" pitchFamily="49" charset="-122"/>
                <a:ea typeface="黑体" panose="02010609060101010101" pitchFamily="49" charset="-122"/>
              </a:rPr>
              <a:t>这样的判别函数的决策区域总是单连通的，并且是凸的</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10" name="灯片编号占位符 9"/>
          <p:cNvSpPr>
            <a:spLocks noGrp="1"/>
          </p:cNvSpPr>
          <p:nvPr>
            <p:ph type="sldNum" sz="quarter" idx="12"/>
          </p:nvPr>
        </p:nvSpPr>
        <p:spPr/>
        <p:txBody>
          <a:bodyPr/>
          <a:lstStyle/>
          <a:p>
            <a:pPr algn="r"/>
            <a:fld id="{6159FED4-300C-4CA6-A166-7CA8D48E5ACA}" type="slidenum">
              <a:rPr lang="en-US" altLang="zh-CN" b="1" smtClean="0"/>
            </a:fld>
            <a:endParaRPr lang="zh-CN" alt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zh-CN" altLang="en-US" b="1" dirty="0">
                <a:latin typeface="黑体" panose="02010609060101010101" pitchFamily="49" charset="-122"/>
                <a:ea typeface="黑体" panose="02010609060101010101" pitchFamily="49" charset="-122"/>
              </a:rPr>
              <a:t>目 录</a:t>
            </a:r>
            <a:endParaRPr lang="en-US" altLang="zh-CN"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pPr>
              <a:defRPr/>
            </a:pPr>
            <a:r>
              <a:rPr lang="zh-CN" altLang="en-US" b="1" noProof="1">
                <a:latin typeface="+mn-ea"/>
                <a:ea typeface="+mn-ea"/>
              </a:rPr>
              <a:t>分类概述</a:t>
            </a:r>
            <a:endParaRPr lang="en-US" altLang="zh-CN" b="1" noProof="1">
              <a:latin typeface="+mn-ea"/>
              <a:ea typeface="+mn-ea"/>
            </a:endParaRPr>
          </a:p>
          <a:p>
            <a:pPr>
              <a:defRPr/>
            </a:pPr>
            <a:r>
              <a:rPr lang="zh-CN" altLang="en-US" b="1" noProof="1">
                <a:latin typeface="+mn-ea"/>
                <a:ea typeface="+mn-ea"/>
              </a:rPr>
              <a:t>判别函数</a:t>
            </a:r>
            <a:endParaRPr lang="en-US" altLang="zh-CN" b="1" noProof="1">
              <a:latin typeface="+mn-ea"/>
              <a:ea typeface="+mn-ea"/>
            </a:endParaRPr>
          </a:p>
          <a:p>
            <a:pPr lvl="1">
              <a:buNone/>
              <a:defRPr/>
            </a:pPr>
            <a:r>
              <a:rPr lang="en-US" altLang="zh-CN" sz="3200" b="1" noProof="1">
                <a:solidFill>
                  <a:srgbClr val="2110FC"/>
                </a:solidFill>
                <a:latin typeface="+mn-ea"/>
                <a:ea typeface="+mn-ea"/>
                <a:sym typeface="+mn-ea"/>
              </a:rPr>
              <a:t> - </a:t>
            </a:r>
            <a:r>
              <a:rPr lang="zh-CN" altLang="en-US" sz="3200" b="1" noProof="1">
                <a:solidFill>
                  <a:srgbClr val="2110FC"/>
                </a:solidFill>
                <a:latin typeface="+mn-ea"/>
                <a:ea typeface="+mn-ea"/>
                <a:sym typeface="+mn-ea"/>
              </a:rPr>
              <a:t>感知器</a:t>
            </a:r>
            <a:endParaRPr lang="en-US" altLang="zh-CN" sz="3200" b="1" noProof="1">
              <a:solidFill>
                <a:srgbClr val="2110FC"/>
              </a:solidFill>
              <a:latin typeface="+mn-ea"/>
              <a:ea typeface="+mn-ea"/>
            </a:endParaRPr>
          </a:p>
          <a:p>
            <a:pPr>
              <a:defRPr/>
            </a:pPr>
            <a:r>
              <a:rPr lang="zh-CN" altLang="en-US" b="1" dirty="0">
                <a:latin typeface="+mn-ea"/>
                <a:ea typeface="+mn-ea"/>
              </a:rPr>
              <a:t>概率生成式模型</a:t>
            </a:r>
            <a:r>
              <a:rPr lang="en-GB" altLang="zh-CN" b="1" dirty="0">
                <a:latin typeface="+mn-ea"/>
                <a:ea typeface="+mn-ea"/>
              </a:rPr>
              <a:t> </a:t>
            </a:r>
            <a:endParaRPr lang="en-GB" altLang="zh-CN" b="1" dirty="0">
              <a:latin typeface="+mn-ea"/>
              <a:ea typeface="+mn-ea"/>
            </a:endParaRPr>
          </a:p>
          <a:p>
            <a:pPr>
              <a:buNone/>
              <a:defRPr/>
            </a:pPr>
            <a:r>
              <a:rPr lang="en-GB" altLang="zh-CN" b="1" noProof="1">
                <a:latin typeface="+mn-ea"/>
                <a:ea typeface="+mn-ea"/>
                <a:sym typeface="+mn-ea"/>
              </a:rPr>
              <a:t>    </a:t>
            </a:r>
            <a:r>
              <a:rPr lang="en-US" altLang="zh-CN" b="1" noProof="1">
                <a:latin typeface="+mn-ea"/>
                <a:ea typeface="+mn-ea"/>
                <a:sym typeface="+mn-ea"/>
              </a:rPr>
              <a:t>- </a:t>
            </a:r>
            <a:r>
              <a:rPr lang="zh-CN" altLang="en-US" b="1" noProof="1">
                <a:latin typeface="+mn-ea"/>
                <a:ea typeface="+mn-ea"/>
                <a:sym typeface="+mn-ea"/>
              </a:rPr>
              <a:t>朴素贝叶斯</a:t>
            </a:r>
            <a:endParaRPr lang="en-US" altLang="zh-CN" b="1" noProof="1">
              <a:latin typeface="+mn-ea"/>
              <a:ea typeface="+mn-ea"/>
            </a:endParaRPr>
          </a:p>
          <a:p>
            <a:pPr>
              <a:defRPr/>
            </a:pPr>
            <a:r>
              <a:rPr lang="zh-CN" altLang="en-US" b="1" dirty="0">
                <a:latin typeface="+mn-ea"/>
                <a:ea typeface="+mn-ea"/>
              </a:rPr>
              <a:t>概率判别式模型</a:t>
            </a:r>
            <a:endParaRPr lang="en-US" altLang="zh-CN" b="1" dirty="0">
              <a:latin typeface="+mn-ea"/>
              <a:ea typeface="+mn-ea"/>
            </a:endParaRPr>
          </a:p>
          <a:p>
            <a:pPr>
              <a:buNone/>
              <a:defRPr/>
            </a:pPr>
            <a:r>
              <a:rPr lang="en-US" altLang="zh-CN" b="1" noProof="1">
                <a:latin typeface="+mn-ea"/>
                <a:ea typeface="+mn-ea"/>
                <a:sym typeface="+mn-ea"/>
              </a:rPr>
              <a:t>    - </a:t>
            </a:r>
            <a:r>
              <a:rPr lang="zh-CN" altLang="en-US" b="1" noProof="1">
                <a:latin typeface="+mn-ea"/>
                <a:ea typeface="+mn-ea"/>
                <a:sym typeface="+mn-ea"/>
              </a:rPr>
              <a:t>逻辑回归</a:t>
            </a:r>
            <a:endParaRPr lang="en-US" altLang="zh-CN" b="1" noProof="1">
              <a:latin typeface="+mn-ea"/>
              <a:ea typeface="+mn-ea"/>
            </a:endParaRPr>
          </a:p>
          <a:p>
            <a:pPr>
              <a:defRPr/>
            </a:pPr>
            <a:r>
              <a:rPr lang="zh-CN" altLang="en-US" b="1" noProof="1">
                <a:latin typeface="+mn-ea"/>
                <a:ea typeface="+mn-ea"/>
              </a:rPr>
              <a:t>分类的性能度量</a:t>
            </a:r>
            <a:endParaRPr lang="en-US" altLang="zh-CN" b="1" noProof="1">
              <a:latin typeface="+mn-ea"/>
              <a:ea typeface="+mn-ea"/>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1"/>
          <a:stretch>
            <a:fillRect/>
          </a:stretch>
        </p:blipFill>
        <p:spPr>
          <a:xfrm>
            <a:off x="4072826" y="2564904"/>
            <a:ext cx="4576652" cy="3625795"/>
          </a:xfrm>
          <a:prstGeom prst="rect">
            <a:avLst/>
          </a:prstGeom>
        </p:spPr>
      </p:pic>
      <p:sp>
        <p:nvSpPr>
          <p:cNvPr id="2" name="标题 1"/>
          <p:cNvSpPr>
            <a:spLocks noGrp="1"/>
          </p:cNvSpPr>
          <p:nvPr>
            <p:ph type="title"/>
          </p:nvPr>
        </p:nvSpPr>
        <p:spPr/>
        <p:txBody>
          <a:bodyPr/>
          <a:lstStyle/>
          <a:p>
            <a:r>
              <a:rPr lang="zh-CN" altLang="en-US" sz="4000" b="1" dirty="0"/>
              <a:t>感知器</a:t>
            </a:r>
            <a:endParaRPr lang="zh-CN" altLang="en-US" sz="4000" b="1" dirty="0"/>
          </a:p>
        </p:txBody>
      </p:sp>
      <p:sp>
        <p:nvSpPr>
          <p:cNvPr id="3" name="内容占位符 2"/>
          <p:cNvSpPr>
            <a:spLocks noGrp="1"/>
          </p:cNvSpPr>
          <p:nvPr>
            <p:ph sz="quarter" idx="1"/>
          </p:nvPr>
        </p:nvSpPr>
        <p:spPr>
          <a:xfrm>
            <a:off x="457200" y="1443568"/>
            <a:ext cx="8507288" cy="4937760"/>
          </a:xfrm>
        </p:spPr>
        <p:txBody>
          <a:bodyPr/>
          <a:lstStyle/>
          <a:p>
            <a:pPr marL="57150" indent="0">
              <a:buNone/>
            </a:pPr>
            <a:r>
              <a:rPr lang="zh-CN" altLang="en-US" sz="2400" b="1" dirty="0"/>
              <a:t>模拟生物神经元行为的机器，有与生物神经元相对应的部件，如权重（突触）、偏置（阈值）及激活函数（细胞体），输出为</a:t>
            </a:r>
            <a:r>
              <a:rPr lang="en-US" altLang="zh-CN" sz="2400" b="1" dirty="0"/>
              <a:t>+1</a:t>
            </a:r>
            <a:r>
              <a:rPr lang="zh-CN" altLang="en-US" sz="2400" b="1" dirty="0"/>
              <a:t>或</a:t>
            </a:r>
            <a:r>
              <a:rPr lang="en-US" altLang="zh-CN" sz="2400" b="1" dirty="0"/>
              <a:t>-1</a:t>
            </a:r>
            <a:r>
              <a:rPr lang="zh-CN" altLang="en-US" sz="2400" b="1" dirty="0"/>
              <a:t>。</a:t>
            </a:r>
            <a:endParaRPr lang="zh-CN" altLang="en-US" sz="2400" b="1" dirty="0"/>
          </a:p>
        </p:txBody>
      </p:sp>
      <p:pic>
        <p:nvPicPr>
          <p:cNvPr id="4" name="图片 3" descr="屏幕剪辑"/>
          <p:cNvPicPr>
            <a:picLocks noChangeAspect="1"/>
          </p:cNvPicPr>
          <p:nvPr/>
        </p:nvPicPr>
        <p:blipFill>
          <a:blip r:embed="rId2"/>
          <a:stretch>
            <a:fillRect/>
          </a:stretch>
        </p:blipFill>
        <p:spPr>
          <a:xfrm>
            <a:off x="480527" y="3501008"/>
            <a:ext cx="3372299" cy="1419915"/>
          </a:xfrm>
          <a:prstGeom prst="rect">
            <a:avLst/>
          </a:prstGeom>
        </p:spPr>
      </p:pic>
      <p:pic>
        <p:nvPicPr>
          <p:cNvPr id="6" name="图片 5"/>
          <p:cNvPicPr>
            <a:picLocks noChangeAspect="1"/>
          </p:cNvPicPr>
          <p:nvPr/>
        </p:nvPicPr>
        <p:blipFill>
          <a:blip r:embed="rId3"/>
          <a:stretch>
            <a:fillRect/>
          </a:stretch>
        </p:blipFill>
        <p:spPr>
          <a:xfrm>
            <a:off x="7963620" y="4222930"/>
            <a:ext cx="539402" cy="23374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p:cNvSpPr>
            <a:spLocks noGrp="1" noChangeArrowheads="1"/>
          </p:cNvSpPr>
          <p:nvPr>
            <p:ph type="title"/>
          </p:nvPr>
        </p:nvSpPr>
        <p:spPr>
          <a:xfrm>
            <a:off x="488950" y="69850"/>
            <a:ext cx="8229600" cy="1143000"/>
          </a:xfrm>
        </p:spPr>
        <p:txBody>
          <a:bodyPr/>
          <a:lstStyle/>
          <a:p>
            <a:r>
              <a:rPr lang="zh-CN" altLang="en-US" sz="4000" b="1" dirty="0">
                <a:latin typeface="黑体" panose="02010609060101010101" pitchFamily="49" charset="-122"/>
                <a:ea typeface="黑体" panose="02010609060101010101" pitchFamily="49" charset="-122"/>
              </a:rPr>
              <a:t>感知器</a:t>
            </a:r>
            <a:r>
              <a:rPr lang="en-US" altLang="zh-CN" sz="4000" b="1" dirty="0">
                <a:latin typeface="黑体" panose="02010609060101010101" pitchFamily="49" charset="-122"/>
                <a:ea typeface="黑体" panose="02010609060101010101" pitchFamily="49" charset="-122"/>
              </a:rPr>
              <a:t> </a:t>
            </a:r>
            <a:r>
              <a:rPr lang="en-US" altLang="zh-CN" sz="4000" b="1" dirty="0">
                <a:latin typeface="Times New Roman" panose="02020603050405020304" pitchFamily="18" charset="0"/>
                <a:ea typeface="黑体" panose="02010609060101010101" pitchFamily="49" charset="-122"/>
                <a:cs typeface="Times New Roman" panose="02020603050405020304" pitchFamily="18" charset="0"/>
              </a:rPr>
              <a:t>(Rosenblatt 1962)</a:t>
            </a:r>
            <a:endParaRPr lang="en-US" altLang="zh-CN" sz="4000"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2290" name="内容占位符 3"/>
          <p:cNvGraphicFramePr>
            <a:graphicFrameLocks noGrp="1" noChangeAspect="1"/>
          </p:cNvGraphicFramePr>
          <p:nvPr>
            <p:ph idx="1"/>
          </p:nvPr>
        </p:nvGraphicFramePr>
        <p:xfrm>
          <a:off x="2171700" y="2120900"/>
          <a:ext cx="2430463" cy="498475"/>
        </p:xfrm>
        <a:graphic>
          <a:graphicData uri="http://schemas.openxmlformats.org/presentationml/2006/ole">
            <mc:AlternateContent xmlns:mc="http://schemas.openxmlformats.org/markup-compatibility/2006">
              <mc:Choice xmlns:v="urn:schemas-microsoft-com:vml" Requires="v">
                <p:oleObj spid="_x0000_s3088" name="" r:id="rId1" imgW="1857375" imgH="381000" progId="Paint.Picture">
                  <p:embed/>
                </p:oleObj>
              </mc:Choice>
              <mc:Fallback>
                <p:oleObj name="" r:id="rId1" imgW="1857375" imgH="381000" progId="Paint.Picture">
                  <p:embed/>
                  <p:pic>
                    <p:nvPicPr>
                      <p:cNvPr id="0" name="内容占位符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2120900"/>
                        <a:ext cx="2430463" cy="498475"/>
                      </a:xfrm>
                      <a:prstGeom prst="rect">
                        <a:avLst/>
                      </a:prstGeom>
                    </p:spPr>
                  </p:pic>
                </p:oleObj>
              </mc:Fallback>
            </mc:AlternateContent>
          </a:graphicData>
        </a:graphic>
      </p:graphicFrame>
      <p:graphicFrame>
        <p:nvGraphicFramePr>
          <p:cNvPr id="12291" name="对象 5"/>
          <p:cNvGraphicFramePr/>
          <p:nvPr/>
        </p:nvGraphicFramePr>
        <p:xfrm>
          <a:off x="5486400" y="1882775"/>
          <a:ext cx="2692400" cy="901700"/>
        </p:xfrm>
        <a:graphic>
          <a:graphicData uri="http://schemas.openxmlformats.org/presentationml/2006/ole">
            <mc:AlternateContent xmlns:mc="http://schemas.openxmlformats.org/markup-compatibility/2006">
              <mc:Choice xmlns:v="urn:schemas-microsoft-com:vml" Requires="v">
                <p:oleObj spid="_x0000_s2" name="" r:id="rId3" imgW="2133600" imgH="647700" progId="Paint.Picture">
                  <p:embed/>
                </p:oleObj>
              </mc:Choice>
              <mc:Fallback>
                <p:oleObj name="" r:id="rId3" imgW="2133600" imgH="647700" progId="Paint.Picture">
                  <p:embed/>
                  <p:pic>
                    <p:nvPicPr>
                      <p:cNvPr id="0" name="对象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882775"/>
                        <a:ext cx="26924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对象 7"/>
          <p:cNvGraphicFramePr/>
          <p:nvPr/>
        </p:nvGraphicFramePr>
        <p:xfrm>
          <a:off x="2212975" y="3667125"/>
          <a:ext cx="2989263" cy="755650"/>
        </p:xfrm>
        <a:graphic>
          <a:graphicData uri="http://schemas.openxmlformats.org/presentationml/2006/ole">
            <mc:AlternateContent xmlns:mc="http://schemas.openxmlformats.org/markup-compatibility/2006">
              <mc:Choice xmlns:v="urn:schemas-microsoft-com:vml" Requires="v">
                <p:oleObj spid="_x0000_s3" name="" r:id="rId5" imgW="2428875" imgH="590550" progId="Paint.Picture">
                  <p:embed/>
                </p:oleObj>
              </mc:Choice>
              <mc:Fallback>
                <p:oleObj name="" r:id="rId5" imgW="2428875" imgH="590550" progId="Paint.Picture">
                  <p:embed/>
                  <p:pic>
                    <p:nvPicPr>
                      <p:cNvPr id="0" name="对象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2975" y="3667125"/>
                        <a:ext cx="29892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3" name="对象 9"/>
          <p:cNvGraphicFramePr/>
          <p:nvPr/>
        </p:nvGraphicFramePr>
        <p:xfrm>
          <a:off x="3154363" y="4443413"/>
          <a:ext cx="5757862" cy="307975"/>
        </p:xfrm>
        <a:graphic>
          <a:graphicData uri="http://schemas.openxmlformats.org/presentationml/2006/ole">
            <mc:AlternateContent xmlns:mc="http://schemas.openxmlformats.org/markup-compatibility/2006">
              <mc:Choice xmlns:v="urn:schemas-microsoft-com:vml" Requires="v">
                <p:oleObj spid="_x0000_s4" name="" r:id="rId7" imgW="4552950" imgH="238125" progId="Paint.Picture">
                  <p:embed/>
                </p:oleObj>
              </mc:Choice>
              <mc:Fallback>
                <p:oleObj name="" r:id="rId7" imgW="4552950" imgH="238125" progId="Paint.Picture">
                  <p:embed/>
                  <p:pic>
                    <p:nvPicPr>
                      <p:cNvPr id="0" name="对象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363" y="4443413"/>
                        <a:ext cx="5757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4" name="对象 11"/>
          <p:cNvGraphicFramePr>
            <a:graphicFrameLocks noChangeAspect="1"/>
          </p:cNvGraphicFramePr>
          <p:nvPr/>
        </p:nvGraphicFramePr>
        <p:xfrm>
          <a:off x="1835696" y="5603874"/>
          <a:ext cx="5311951" cy="684000"/>
        </p:xfrm>
        <a:graphic>
          <a:graphicData uri="http://schemas.openxmlformats.org/presentationml/2006/ole">
            <mc:AlternateContent xmlns:mc="http://schemas.openxmlformats.org/markup-compatibility/2006">
              <mc:Choice xmlns:v="urn:schemas-microsoft-com:vml" Requires="v">
                <p:oleObj spid="_x0000_s5" name="" r:id="rId9" imgW="4133850" imgH="504825" progId="Paint.Picture">
                  <p:embed/>
                </p:oleObj>
              </mc:Choice>
              <mc:Fallback>
                <p:oleObj name="" r:id="rId9" imgW="4133850" imgH="504825" progId="Paint.Picture">
                  <p:embed/>
                  <p:pic>
                    <p:nvPicPr>
                      <p:cNvPr id="0" name="对象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696" y="5603874"/>
                        <a:ext cx="5311951" cy="6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5" name="文本框 13"/>
          <p:cNvSpPr txBox="1">
            <a:spLocks noChangeArrowheads="1"/>
          </p:cNvSpPr>
          <p:nvPr/>
        </p:nvSpPr>
        <p:spPr bwMode="auto">
          <a:xfrm>
            <a:off x="457200" y="1368425"/>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u="none" dirty="0">
                <a:solidFill>
                  <a:schemeClr val="tx1"/>
                </a:solidFill>
                <a:latin typeface="黑体" panose="02010609060101010101" pitchFamily="49" charset="-122"/>
                <a:ea typeface="黑体" panose="02010609060101010101" pitchFamily="49" charset="-122"/>
              </a:rPr>
              <a:t>推广的线性模型</a:t>
            </a:r>
            <a:endParaRPr lang="zh-CN" altLang="en-US" sz="2400" u="none" dirty="0">
              <a:solidFill>
                <a:schemeClr val="tx1"/>
              </a:solidFill>
              <a:latin typeface="黑体" panose="02010609060101010101" pitchFamily="49" charset="-122"/>
              <a:ea typeface="黑体" panose="02010609060101010101" pitchFamily="49" charset="-122"/>
            </a:endParaRPr>
          </a:p>
        </p:txBody>
      </p:sp>
      <p:sp>
        <p:nvSpPr>
          <p:cNvPr id="12296" name="文本框 14"/>
          <p:cNvSpPr txBox="1">
            <a:spLocks noChangeArrowheads="1"/>
          </p:cNvSpPr>
          <p:nvPr/>
        </p:nvSpPr>
        <p:spPr bwMode="auto">
          <a:xfrm>
            <a:off x="8638" y="2948435"/>
            <a:ext cx="9482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u="none" dirty="0">
                <a:solidFill>
                  <a:schemeClr val="tx1"/>
                </a:solidFill>
                <a:latin typeface="黑体" panose="02010609060101010101" pitchFamily="49" charset="-122"/>
                <a:ea typeface="黑体" panose="02010609060101010101" pitchFamily="49" charset="-122"/>
              </a:rPr>
              <a:t>误差函数（误分类），被称为感知器准则（</a:t>
            </a:r>
            <a:r>
              <a:rPr lang="en-US" altLang="zh-CN" sz="2400" u="none" dirty="0">
                <a:solidFill>
                  <a:schemeClr val="tx1"/>
                </a:solidFill>
                <a:latin typeface="黑体" panose="02010609060101010101" pitchFamily="49" charset="-122"/>
                <a:ea typeface="黑体" panose="02010609060101010101" pitchFamily="49" charset="-122"/>
              </a:rPr>
              <a:t>perceptron criterion</a:t>
            </a:r>
            <a:r>
              <a:rPr lang="zh-CN" altLang="en-US" sz="2400" u="none" dirty="0">
                <a:solidFill>
                  <a:schemeClr val="tx1"/>
                </a:solidFill>
                <a:latin typeface="黑体" panose="02010609060101010101" pitchFamily="49" charset="-122"/>
                <a:ea typeface="黑体" panose="02010609060101010101" pitchFamily="49" charset="-122"/>
              </a:rPr>
              <a:t>）</a:t>
            </a:r>
            <a:endParaRPr lang="zh-CN" altLang="en-US" sz="2400" u="none" dirty="0">
              <a:solidFill>
                <a:schemeClr val="tx1"/>
              </a:solidFill>
              <a:latin typeface="黑体" panose="02010609060101010101" pitchFamily="49" charset="-122"/>
              <a:ea typeface="黑体" panose="02010609060101010101" pitchFamily="49" charset="-122"/>
            </a:endParaRPr>
          </a:p>
        </p:txBody>
      </p:sp>
      <p:sp>
        <p:nvSpPr>
          <p:cNvPr id="12297" name="文本框 15"/>
          <p:cNvSpPr txBox="1">
            <a:spLocks noChangeArrowheads="1"/>
          </p:cNvSpPr>
          <p:nvPr/>
        </p:nvSpPr>
        <p:spPr bwMode="auto">
          <a:xfrm>
            <a:off x="473075" y="50927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u="none" dirty="0">
                <a:solidFill>
                  <a:schemeClr val="tx1"/>
                </a:solidFill>
                <a:latin typeface="黑体" panose="02010609060101010101" pitchFamily="49" charset="-122"/>
                <a:ea typeface="黑体" panose="02010609060101010101" pitchFamily="49" charset="-122"/>
              </a:rPr>
              <a:t>随机梯度下降算法</a:t>
            </a:r>
            <a:endParaRPr lang="zh-CN" altLang="zh-CN" sz="2400" u="none" dirty="0">
              <a:solidFill>
                <a:schemeClr val="tx1"/>
              </a:solidFill>
              <a:latin typeface="黑体" panose="02010609060101010101" pitchFamily="49" charset="-122"/>
              <a:ea typeface="黑体" panose="02010609060101010101" pitchFamily="49" charset="-122"/>
            </a:endParaRPr>
          </a:p>
        </p:txBody>
      </p:sp>
      <p:sp>
        <p:nvSpPr>
          <p:cNvPr id="6" name="灯片编号占位符 5"/>
          <p:cNvSpPr>
            <a:spLocks noGrp="1"/>
          </p:cNvSpPr>
          <p:nvPr>
            <p:ph type="sldNum" sz="quarter" idx="12"/>
          </p:nvPr>
        </p:nvSpPr>
        <p:spPr/>
        <p:txBody>
          <a:bodyPr/>
          <a:lstStyle/>
          <a:p>
            <a:pPr algn="r"/>
            <a:fld id="{6159FED4-300C-4CA6-A166-7CA8D48E5ACA}" type="slidenum">
              <a:rPr lang="en-US" altLang="zh-CN" b="1" smtClean="0">
                <a:latin typeface="黑体" panose="02010609060101010101" pitchFamily="49" charset="-122"/>
                <a:ea typeface="黑体" panose="02010609060101010101" pitchFamily="49" charset="-122"/>
              </a:rPr>
            </a:fld>
            <a:endParaRPr lang="zh-CN" altLang="en-US" b="1" dirty="0">
              <a:latin typeface="黑体" panose="02010609060101010101" pitchFamily="49" charset="-122"/>
              <a:ea typeface="黑体" panose="02010609060101010101" pitchFamily="49" charset="-122"/>
            </a:endParaRPr>
          </a:p>
        </p:txBody>
      </p:sp>
      <p:sp>
        <p:nvSpPr>
          <p:cNvPr id="7" name="文本框 13"/>
          <p:cNvSpPr txBox="1">
            <a:spLocks noChangeArrowheads="1"/>
          </p:cNvSpPr>
          <p:nvPr/>
        </p:nvSpPr>
        <p:spPr bwMode="auto">
          <a:xfrm>
            <a:off x="5486400" y="1132314"/>
            <a:ext cx="23503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u="none" dirty="0">
                <a:solidFill>
                  <a:schemeClr val="tx1"/>
                </a:solidFill>
                <a:latin typeface="黑体" panose="02010609060101010101" pitchFamily="49" charset="-122"/>
                <a:ea typeface="黑体" panose="02010609060101010101" pitchFamily="49" charset="-122"/>
              </a:rPr>
              <a:t>非线性激活函数</a:t>
            </a:r>
            <a:endParaRPr lang="en-US" altLang="zh-CN" sz="2400" u="none" dirty="0">
              <a:solidFill>
                <a:schemeClr val="tx1"/>
              </a:solidFill>
              <a:latin typeface="黑体" panose="02010609060101010101" pitchFamily="49" charset="-122"/>
              <a:ea typeface="黑体" panose="02010609060101010101" pitchFamily="49" charset="-122"/>
            </a:endParaRPr>
          </a:p>
          <a:p>
            <a:r>
              <a:rPr lang="zh-CN" altLang="en-US" sz="2400" u="none" dirty="0">
                <a:solidFill>
                  <a:schemeClr val="tx1"/>
                </a:solidFill>
                <a:latin typeface="黑体" panose="02010609060101010101" pitchFamily="49" charset="-122"/>
                <a:ea typeface="黑体" panose="02010609060101010101" pitchFamily="49" charset="-122"/>
              </a:rPr>
              <a:t>阶梯函数</a:t>
            </a:r>
            <a:endParaRPr lang="zh-CN" altLang="en-US" sz="2400" u="none" dirty="0">
              <a:solidFill>
                <a:schemeClr val="tx1"/>
              </a:solidFill>
              <a:latin typeface="黑体" panose="02010609060101010101" pitchFamily="49" charset="-122"/>
              <a:ea typeface="黑体" panose="02010609060101010101" pitchFamily="49" charset="-122"/>
            </a:endParaRPr>
          </a:p>
        </p:txBody>
      </p:sp>
      <p:sp>
        <p:nvSpPr>
          <p:cNvPr id="8" name="文本框 7"/>
          <p:cNvSpPr txBox="1"/>
          <p:nvPr/>
        </p:nvSpPr>
        <p:spPr>
          <a:xfrm>
            <a:off x="6191876" y="3445584"/>
            <a:ext cx="2463174" cy="977191"/>
          </a:xfrm>
          <a:prstGeom prst="rect">
            <a:avLst/>
          </a:prstGeom>
          <a:noFill/>
        </p:spPr>
        <p:txBody>
          <a:bodyPr wrap="square">
            <a:spAutoFit/>
          </a:bodyPr>
          <a:lstStyle/>
          <a:p>
            <a:pPr>
              <a:lnSpc>
                <a:spcPct val="150000"/>
              </a:lnSpc>
            </a:pPr>
            <a:r>
              <a:rPr lang="en-AU" altLang="zh-CN" dirty="0">
                <a:solidFill>
                  <a:srgbClr val="2110FC"/>
                </a:solidFill>
              </a:rPr>
              <a:t>t = +1</a:t>
            </a:r>
            <a:r>
              <a:rPr lang="zh-CN" altLang="en-US" dirty="0">
                <a:solidFill>
                  <a:srgbClr val="2110FC"/>
                </a:solidFill>
              </a:rPr>
              <a:t>表⽰类别</a:t>
            </a:r>
            <a:r>
              <a:rPr lang="en-AU" altLang="zh-CN" dirty="0">
                <a:solidFill>
                  <a:srgbClr val="2110FC"/>
                </a:solidFill>
              </a:rPr>
              <a:t>C</a:t>
            </a:r>
            <a:r>
              <a:rPr lang="en-AU" altLang="zh-CN" baseline="-25000" dirty="0">
                <a:solidFill>
                  <a:srgbClr val="2110FC"/>
                </a:solidFill>
              </a:rPr>
              <a:t>1</a:t>
            </a:r>
            <a:endParaRPr lang="en-US" altLang="zh-CN" baseline="-25000" dirty="0">
              <a:solidFill>
                <a:srgbClr val="2110FC"/>
              </a:solidFill>
            </a:endParaRPr>
          </a:p>
          <a:p>
            <a:pPr>
              <a:lnSpc>
                <a:spcPct val="150000"/>
              </a:lnSpc>
            </a:pPr>
            <a:r>
              <a:rPr lang="en-AU" altLang="zh-CN" dirty="0">
                <a:solidFill>
                  <a:srgbClr val="2110FC"/>
                </a:solidFill>
              </a:rPr>
              <a:t>t = −1</a:t>
            </a:r>
            <a:r>
              <a:rPr lang="zh-CN" altLang="en-US" dirty="0">
                <a:solidFill>
                  <a:srgbClr val="2110FC"/>
                </a:solidFill>
              </a:rPr>
              <a:t>表⽰类别</a:t>
            </a:r>
            <a:r>
              <a:rPr lang="en-AU" altLang="zh-CN" dirty="0">
                <a:solidFill>
                  <a:srgbClr val="2110FC"/>
                </a:solidFill>
              </a:rPr>
              <a:t>C</a:t>
            </a:r>
            <a:r>
              <a:rPr lang="en-AU" altLang="zh-CN" baseline="-25000" dirty="0">
                <a:solidFill>
                  <a:srgbClr val="2110FC"/>
                </a:solidFill>
              </a:rPr>
              <a:t>2</a:t>
            </a:r>
            <a:endParaRPr lang="en-AU" altLang="zh-CN" baseline="-25000" dirty="0">
              <a:solidFill>
                <a:srgbClr val="2110FC"/>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sz="quarter" idx="1"/>
          </p:nvPr>
        </p:nvPicPr>
        <p:blipFill>
          <a:blip r:embed="rId1"/>
          <a:stretch>
            <a:fillRect/>
          </a:stretch>
        </p:blipFill>
        <p:spPr>
          <a:xfrm>
            <a:off x="957647" y="1381896"/>
            <a:ext cx="7134255" cy="4855416"/>
          </a:xfrm>
        </p:spPr>
      </p:pic>
      <p:sp>
        <p:nvSpPr>
          <p:cNvPr id="2" name="标题 1"/>
          <p:cNvSpPr>
            <a:spLocks noGrp="1"/>
          </p:cNvSpPr>
          <p:nvPr>
            <p:ph type="title"/>
          </p:nvPr>
        </p:nvSpPr>
        <p:spPr>
          <a:xfrm>
            <a:off x="457200" y="49188"/>
            <a:ext cx="8229600" cy="1143000"/>
          </a:xfrm>
        </p:spPr>
        <p:txBody>
          <a:bodyPr/>
          <a:lstStyle/>
          <a:p>
            <a:r>
              <a:rPr lang="zh-CN" altLang="en-US" sz="4000" b="1" dirty="0"/>
              <a:t>感知器的学习过程</a:t>
            </a:r>
            <a:endParaRPr lang="zh-CN" altLang="en-US" sz="4000" b="1" dirty="0"/>
          </a:p>
        </p:txBody>
      </p:sp>
      <p:grpSp>
        <p:nvGrpSpPr>
          <p:cNvPr id="3" name="组合 2"/>
          <p:cNvGrpSpPr/>
          <p:nvPr/>
        </p:nvGrpSpPr>
        <p:grpSpPr>
          <a:xfrm>
            <a:off x="5494836" y="3861048"/>
            <a:ext cx="1453428" cy="474078"/>
            <a:chOff x="5334000" y="3755571"/>
            <a:chExt cx="1453428" cy="474078"/>
          </a:xfrm>
        </p:grpSpPr>
        <p:cxnSp>
          <p:nvCxnSpPr>
            <p:cNvPr id="6" name="直接连接符 5"/>
            <p:cNvCxnSpPr/>
            <p:nvPr/>
          </p:nvCxnSpPr>
          <p:spPr>
            <a:xfrm>
              <a:off x="5334000" y="3755571"/>
              <a:ext cx="1371600" cy="0"/>
            </a:xfrm>
            <a:prstGeom prst="line">
              <a:avLst/>
            </a:prstGeom>
          </p:spPr>
          <p:style>
            <a:lnRef idx="1">
              <a:schemeClr val="accent2"/>
            </a:lnRef>
            <a:fillRef idx="0">
              <a:schemeClr val="accent2"/>
            </a:fillRef>
            <a:effectRef idx="0">
              <a:schemeClr val="accent2"/>
            </a:effectRef>
            <a:fontRef idx="minor">
              <a:schemeClr val="tx1"/>
            </a:fontRef>
          </p:style>
        </p:cxnSp>
        <p:sp>
          <p:nvSpPr>
            <p:cNvPr id="7" name="文本框 6"/>
            <p:cNvSpPr txBox="1"/>
            <p:nvPr/>
          </p:nvSpPr>
          <p:spPr>
            <a:xfrm>
              <a:off x="5371656" y="3767984"/>
              <a:ext cx="1415772" cy="461665"/>
            </a:xfrm>
            <a:prstGeom prst="rect">
              <a:avLst/>
            </a:prstGeom>
            <a:noFill/>
          </p:spPr>
          <p:txBody>
            <a:bodyPr wrap="none" rtlCol="0">
              <a:spAutoFit/>
            </a:bodyPr>
            <a:lstStyle/>
            <a:p>
              <a:r>
                <a:rPr lang="zh-CN" altLang="en-US" sz="2400" u="none" dirty="0">
                  <a:solidFill>
                    <a:srgbClr val="FF0000"/>
                  </a:solidFill>
                  <a:latin typeface="黑体" panose="02010609060101010101" pitchFamily="49" charset="-122"/>
                  <a:ea typeface="黑体" panose="02010609060101010101" pitchFamily="49" charset="-122"/>
                </a:rPr>
                <a:t>表示分错</a:t>
              </a:r>
              <a:endParaRPr lang="zh-CN" altLang="en-US" sz="2400" u="none" dirty="0">
                <a:solidFill>
                  <a:srgbClr val="FF0000"/>
                </a:solidFill>
                <a:latin typeface="黑体" panose="02010609060101010101" pitchFamily="49" charset="-122"/>
                <a:ea typeface="黑体" panose="02010609060101010101" pitchFamily="49" charset="-122"/>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1143000"/>
          </a:xfrm>
        </p:spPr>
        <p:txBody>
          <a:bodyPr/>
          <a:lstStyle/>
          <a:p>
            <a:r>
              <a:rPr lang="zh-CN" altLang="en-US" sz="4000" b="1" dirty="0"/>
              <a:t>感知器参数学习的更新过程</a:t>
            </a:r>
            <a:endParaRPr lang="zh-CN" altLang="en-US" sz="4000" b="1"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3496" y="0"/>
            <a:ext cx="6177007"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zh-CN" altLang="en-US" b="1" dirty="0">
                <a:latin typeface="黑体" panose="02010609060101010101" pitchFamily="49" charset="-122"/>
                <a:ea typeface="黑体" panose="02010609060101010101" pitchFamily="49" charset="-122"/>
              </a:rPr>
              <a:t>目 录</a:t>
            </a:r>
            <a:endParaRPr lang="en-US" altLang="zh-CN"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pPr>
              <a:defRPr/>
            </a:pPr>
            <a:r>
              <a:rPr lang="zh-CN" altLang="en-US" b="1" noProof="1">
                <a:solidFill>
                  <a:srgbClr val="2110FC"/>
                </a:solidFill>
                <a:latin typeface="+mn-ea"/>
                <a:ea typeface="+mn-ea"/>
              </a:rPr>
              <a:t>分类概述</a:t>
            </a:r>
            <a:endParaRPr lang="en-US" altLang="zh-CN" b="1" noProof="1">
              <a:solidFill>
                <a:srgbClr val="2110FC"/>
              </a:solidFill>
              <a:latin typeface="+mn-ea"/>
              <a:ea typeface="+mn-ea"/>
            </a:endParaRPr>
          </a:p>
          <a:p>
            <a:pPr>
              <a:defRPr/>
            </a:pPr>
            <a:r>
              <a:rPr lang="zh-CN" altLang="en-US" b="1" noProof="1">
                <a:latin typeface="+mn-ea"/>
                <a:ea typeface="+mn-ea"/>
              </a:rPr>
              <a:t>判别函数</a:t>
            </a:r>
            <a:endParaRPr lang="en-US" altLang="zh-CN" b="1" noProof="1">
              <a:latin typeface="+mn-ea"/>
              <a:ea typeface="+mn-ea"/>
            </a:endParaRPr>
          </a:p>
          <a:p>
            <a:pPr>
              <a:defRPr/>
            </a:pPr>
            <a:r>
              <a:rPr lang="zh-CN" altLang="en-US" b="1" dirty="0">
                <a:latin typeface="+mn-ea"/>
                <a:ea typeface="+mn-ea"/>
              </a:rPr>
              <a:t>概率生成式模型</a:t>
            </a:r>
            <a:r>
              <a:rPr lang="en-GB" altLang="zh-CN" b="1" dirty="0">
                <a:latin typeface="+mn-ea"/>
                <a:ea typeface="+mn-ea"/>
              </a:rPr>
              <a:t> </a:t>
            </a:r>
            <a:endParaRPr lang="en-GB" altLang="zh-CN" b="1" dirty="0">
              <a:latin typeface="+mn-ea"/>
              <a:ea typeface="+mn-ea"/>
            </a:endParaRPr>
          </a:p>
          <a:p>
            <a:pPr>
              <a:buNone/>
              <a:defRPr/>
            </a:pPr>
            <a:r>
              <a:rPr lang="en-GB" altLang="zh-CN" b="1" noProof="1">
                <a:latin typeface="+mn-ea"/>
                <a:ea typeface="+mn-ea"/>
                <a:sym typeface="+mn-ea"/>
              </a:rPr>
              <a:t>    </a:t>
            </a:r>
            <a:r>
              <a:rPr lang="en-US" altLang="zh-CN" b="1" noProof="1">
                <a:latin typeface="+mn-ea"/>
                <a:ea typeface="+mn-ea"/>
                <a:sym typeface="+mn-ea"/>
              </a:rPr>
              <a:t>- </a:t>
            </a:r>
            <a:r>
              <a:rPr lang="zh-CN" altLang="en-US" b="1" noProof="1">
                <a:latin typeface="+mn-ea"/>
                <a:ea typeface="+mn-ea"/>
                <a:sym typeface="+mn-ea"/>
              </a:rPr>
              <a:t>朴素贝叶斯</a:t>
            </a:r>
            <a:endParaRPr lang="en-US" altLang="zh-CN" b="1" noProof="1">
              <a:latin typeface="+mn-ea"/>
              <a:ea typeface="+mn-ea"/>
            </a:endParaRPr>
          </a:p>
          <a:p>
            <a:pPr>
              <a:defRPr/>
            </a:pPr>
            <a:r>
              <a:rPr lang="zh-CN" altLang="en-US" b="1" dirty="0">
                <a:latin typeface="+mn-ea"/>
                <a:ea typeface="+mn-ea"/>
              </a:rPr>
              <a:t>概率判别式模型</a:t>
            </a:r>
            <a:endParaRPr lang="en-US" altLang="zh-CN" b="1" dirty="0">
              <a:latin typeface="+mn-ea"/>
              <a:ea typeface="+mn-ea"/>
            </a:endParaRPr>
          </a:p>
          <a:p>
            <a:pPr>
              <a:buNone/>
              <a:defRPr/>
            </a:pPr>
            <a:r>
              <a:rPr lang="en-US" altLang="zh-CN" b="1" noProof="1">
                <a:latin typeface="+mn-ea"/>
                <a:ea typeface="+mn-ea"/>
                <a:sym typeface="+mn-ea"/>
              </a:rPr>
              <a:t>    - </a:t>
            </a:r>
            <a:r>
              <a:rPr lang="zh-CN" altLang="en-US" b="1" noProof="1">
                <a:latin typeface="+mn-ea"/>
                <a:ea typeface="+mn-ea"/>
                <a:sym typeface="+mn-ea"/>
              </a:rPr>
              <a:t>逻辑回归</a:t>
            </a:r>
            <a:endParaRPr lang="en-US" altLang="zh-CN" b="1" noProof="1">
              <a:latin typeface="+mn-ea"/>
              <a:ea typeface="+mn-ea"/>
            </a:endParaRPr>
          </a:p>
          <a:p>
            <a:pPr>
              <a:defRPr/>
            </a:pPr>
            <a:r>
              <a:rPr lang="zh-CN" altLang="en-US" b="1" noProof="1">
                <a:latin typeface="+mn-ea"/>
                <a:ea typeface="+mn-ea"/>
              </a:rPr>
              <a:t>分类的性能度量</a:t>
            </a:r>
            <a:endParaRPr lang="en-US" altLang="zh-CN" b="1" noProof="1">
              <a:latin typeface="+mn-ea"/>
              <a:ea typeface="+mn-ea"/>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zh-CN" altLang="en-US" b="1" dirty="0">
                <a:latin typeface="黑体" panose="02010609060101010101" pitchFamily="49" charset="-122"/>
                <a:ea typeface="黑体" panose="02010609060101010101" pitchFamily="49" charset="-122"/>
              </a:rPr>
              <a:t>目 录</a:t>
            </a:r>
            <a:endParaRPr lang="en-US" altLang="zh-CN"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pPr>
              <a:defRPr/>
            </a:pPr>
            <a:r>
              <a:rPr lang="zh-CN" altLang="en-US" b="1" noProof="1">
                <a:latin typeface="+mn-ea"/>
                <a:ea typeface="+mn-ea"/>
              </a:rPr>
              <a:t>分类概述</a:t>
            </a:r>
            <a:endParaRPr lang="en-US" altLang="zh-CN" b="1" noProof="1">
              <a:latin typeface="+mn-ea"/>
              <a:ea typeface="+mn-ea"/>
            </a:endParaRPr>
          </a:p>
          <a:p>
            <a:pPr>
              <a:defRPr/>
            </a:pPr>
            <a:r>
              <a:rPr lang="zh-CN" altLang="en-US" b="1" noProof="1">
                <a:latin typeface="+mn-ea"/>
                <a:ea typeface="+mn-ea"/>
              </a:rPr>
              <a:t>判别函数</a:t>
            </a:r>
            <a:endParaRPr lang="zh-CN" altLang="en-US" b="1" noProof="1">
              <a:latin typeface="+mn-ea"/>
              <a:ea typeface="+mn-ea"/>
            </a:endParaRPr>
          </a:p>
          <a:p>
            <a:pPr marL="0" indent="0">
              <a:buNone/>
              <a:defRPr/>
            </a:pPr>
            <a:r>
              <a:rPr lang="en-US" altLang="zh-CN" sz="3200" b="1" noProof="1">
                <a:latin typeface="+mn-ea"/>
                <a:ea typeface="+mn-ea"/>
                <a:sym typeface="+mn-ea"/>
              </a:rPr>
              <a:t>    - </a:t>
            </a:r>
            <a:r>
              <a:rPr lang="zh-CN" altLang="en-US" sz="3200" b="1" noProof="1">
                <a:latin typeface="+mn-ea"/>
                <a:ea typeface="+mn-ea"/>
                <a:sym typeface="+mn-ea"/>
              </a:rPr>
              <a:t>感知器</a:t>
            </a:r>
            <a:endParaRPr lang="en-US" altLang="zh-CN" sz="3200" b="1" noProof="1">
              <a:latin typeface="+mn-ea"/>
              <a:ea typeface="+mn-ea"/>
            </a:endParaRPr>
          </a:p>
          <a:p>
            <a:pPr>
              <a:defRPr/>
            </a:pPr>
            <a:r>
              <a:rPr lang="zh-CN" altLang="en-US" b="1" dirty="0">
                <a:solidFill>
                  <a:srgbClr val="2110FC"/>
                </a:solidFill>
                <a:latin typeface="+mn-ea"/>
                <a:ea typeface="+mn-ea"/>
              </a:rPr>
              <a:t>概率生成式模型</a:t>
            </a:r>
            <a:r>
              <a:rPr lang="en-GB" altLang="zh-CN" b="1" dirty="0">
                <a:solidFill>
                  <a:srgbClr val="2110FC"/>
                </a:solidFill>
                <a:latin typeface="+mn-ea"/>
                <a:ea typeface="+mn-ea"/>
              </a:rPr>
              <a:t> </a:t>
            </a:r>
            <a:endParaRPr lang="en-GB" altLang="zh-CN" b="1" dirty="0">
              <a:solidFill>
                <a:srgbClr val="2110FC"/>
              </a:solidFill>
              <a:latin typeface="+mn-ea"/>
              <a:ea typeface="+mn-ea"/>
            </a:endParaRPr>
          </a:p>
          <a:p>
            <a:pPr>
              <a:buNone/>
              <a:defRPr/>
            </a:pPr>
            <a:r>
              <a:rPr lang="en-GB" altLang="zh-CN" b="1" noProof="1">
                <a:solidFill>
                  <a:srgbClr val="2110FC"/>
                </a:solidFill>
                <a:latin typeface="+mn-ea"/>
                <a:ea typeface="+mn-ea"/>
                <a:sym typeface="+mn-ea"/>
              </a:rPr>
              <a:t>    </a:t>
            </a:r>
            <a:r>
              <a:rPr lang="en-US" altLang="zh-CN" b="1" noProof="1">
                <a:solidFill>
                  <a:srgbClr val="2110FC"/>
                </a:solidFill>
                <a:latin typeface="+mn-ea"/>
                <a:ea typeface="+mn-ea"/>
                <a:sym typeface="+mn-ea"/>
              </a:rPr>
              <a:t>- </a:t>
            </a:r>
            <a:r>
              <a:rPr lang="zh-CN" altLang="en-US" b="1" noProof="1">
                <a:solidFill>
                  <a:srgbClr val="2110FC"/>
                </a:solidFill>
                <a:latin typeface="+mn-ea"/>
                <a:ea typeface="+mn-ea"/>
                <a:sym typeface="+mn-ea"/>
              </a:rPr>
              <a:t>朴素贝叶斯</a:t>
            </a:r>
            <a:endParaRPr lang="en-US" altLang="zh-CN" b="1" noProof="1">
              <a:solidFill>
                <a:srgbClr val="2110FC"/>
              </a:solidFill>
              <a:latin typeface="+mn-ea"/>
              <a:ea typeface="+mn-ea"/>
            </a:endParaRPr>
          </a:p>
          <a:p>
            <a:pPr>
              <a:defRPr/>
            </a:pPr>
            <a:r>
              <a:rPr lang="zh-CN" altLang="en-US" b="1" dirty="0">
                <a:latin typeface="+mn-ea"/>
                <a:ea typeface="+mn-ea"/>
              </a:rPr>
              <a:t>概率判别式模型</a:t>
            </a:r>
            <a:endParaRPr lang="en-US" altLang="zh-CN" b="1" dirty="0">
              <a:latin typeface="+mn-ea"/>
              <a:ea typeface="+mn-ea"/>
            </a:endParaRPr>
          </a:p>
          <a:p>
            <a:pPr>
              <a:buNone/>
              <a:defRPr/>
            </a:pPr>
            <a:r>
              <a:rPr lang="en-US" altLang="zh-CN" b="1" noProof="1">
                <a:latin typeface="+mn-ea"/>
                <a:ea typeface="+mn-ea"/>
                <a:sym typeface="+mn-ea"/>
              </a:rPr>
              <a:t>    - </a:t>
            </a:r>
            <a:r>
              <a:rPr lang="zh-CN" altLang="en-US" b="1" noProof="1">
                <a:latin typeface="+mn-ea"/>
                <a:ea typeface="+mn-ea"/>
                <a:sym typeface="+mn-ea"/>
              </a:rPr>
              <a:t>逻辑回归</a:t>
            </a:r>
            <a:endParaRPr lang="en-US" altLang="zh-CN" b="1" noProof="1">
              <a:latin typeface="+mn-ea"/>
              <a:ea typeface="+mn-ea"/>
            </a:endParaRPr>
          </a:p>
          <a:p>
            <a:pPr>
              <a:defRPr/>
            </a:pPr>
            <a:r>
              <a:rPr lang="zh-CN" altLang="en-US" b="1" noProof="1">
                <a:latin typeface="+mn-ea"/>
                <a:ea typeface="+mn-ea"/>
              </a:rPr>
              <a:t>分类的性能度量</a:t>
            </a:r>
            <a:endParaRPr lang="en-US" altLang="zh-CN" b="1" noProof="1">
              <a:latin typeface="+mn-ea"/>
              <a:ea typeface="+mn-ea"/>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8229600" cy="1143000"/>
          </a:xfrm>
        </p:spPr>
        <p:txBody>
          <a:bodyPr/>
          <a:lstStyle/>
          <a:p>
            <a:r>
              <a:rPr lang="zh-CN" altLang="en-US" b="1" dirty="0">
                <a:latin typeface="黑体" panose="02010609060101010101" pitchFamily="49" charset="-122"/>
                <a:ea typeface="黑体" panose="02010609060101010101" pitchFamily="49" charset="-122"/>
              </a:rPr>
              <a:t>概率生成式模型</a:t>
            </a:r>
            <a:r>
              <a:rPr lang="en-GB" altLang="zh-CN" b="1" dirty="0">
                <a:latin typeface="黑体" panose="02010609060101010101" pitchFamily="49" charset="-122"/>
                <a:ea typeface="黑体" panose="02010609060101010101" pitchFamily="49" charset="-122"/>
              </a:rPr>
              <a:t> </a:t>
            </a:r>
            <a:endParaRPr lang="zh-CN" altLang="en-US"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pPr>
              <a:defRPr/>
            </a:pPr>
            <a:r>
              <a:rPr lang="zh-CN" altLang="en-US" b="1" noProof="1">
                <a:latin typeface="+mn-ea"/>
                <a:ea typeface="+mn-ea"/>
              </a:rPr>
              <a:t>离散输入</a:t>
            </a:r>
            <a:endParaRPr lang="en-US" altLang="zh-CN" b="1" noProof="1">
              <a:latin typeface="+mn-ea"/>
              <a:ea typeface="+mn-ea"/>
            </a:endParaRPr>
          </a:p>
          <a:p>
            <a:pPr>
              <a:defRPr/>
            </a:pPr>
            <a:r>
              <a:rPr lang="zh-CN" altLang="en-US" b="1" noProof="1">
                <a:latin typeface="+mn-ea"/>
                <a:ea typeface="+mn-ea"/>
              </a:rPr>
              <a:t>连续输入</a:t>
            </a:r>
            <a:endParaRPr lang="en-US" altLang="zh-CN" b="1" noProof="1">
              <a:latin typeface="+mn-ea"/>
              <a:ea typeface="+mn-ea"/>
            </a:endParaRPr>
          </a:p>
          <a:p>
            <a:pPr>
              <a:defRPr/>
            </a:pPr>
            <a:r>
              <a:rPr lang="zh-CN" altLang="en-US" b="1" noProof="1">
                <a:latin typeface="+mn-ea"/>
                <a:ea typeface="+mn-ea"/>
              </a:rPr>
              <a:t>最大似然解</a:t>
            </a:r>
            <a:endParaRPr lang="en-US" altLang="zh-CN" b="1" noProof="1">
              <a:latin typeface="+mn-ea"/>
              <a:ea typeface="+mn-ea"/>
            </a:endParaRPr>
          </a:p>
          <a:p>
            <a:pPr>
              <a:defRPr/>
            </a:pPr>
            <a:r>
              <a:rPr lang="zh-CN" altLang="en-US" b="1" noProof="1">
                <a:latin typeface="+mn-ea"/>
                <a:ea typeface="+mn-ea"/>
              </a:rPr>
              <a:t>朴素贝叶斯</a:t>
            </a:r>
            <a:endParaRPr lang="zh-CN" altLang="en-US" b="1" noProof="1">
              <a:latin typeface="+mn-ea"/>
              <a:ea typeface="+mn-ea"/>
            </a:endParaRPr>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8229600" cy="1143000"/>
          </a:xfrm>
        </p:spPr>
        <p:txBody>
          <a:bodyPr/>
          <a:lstStyle/>
          <a:p>
            <a:r>
              <a:rPr lang="zh-CN" altLang="en-US" b="1" dirty="0">
                <a:latin typeface="黑体" panose="02010609060101010101" pitchFamily="49" charset="-122"/>
                <a:ea typeface="黑体" panose="02010609060101010101" pitchFamily="49" charset="-122"/>
              </a:rPr>
              <a:t>概率生成式模型</a:t>
            </a:r>
            <a:r>
              <a:rPr lang="en-GB" altLang="zh-CN" b="1" dirty="0">
                <a:latin typeface="黑体" panose="02010609060101010101" pitchFamily="49" charset="-122"/>
                <a:ea typeface="黑体" panose="02010609060101010101" pitchFamily="49" charset="-122"/>
              </a:rPr>
              <a:t> </a:t>
            </a:r>
            <a:endParaRPr lang="zh-CN" altLang="en-US"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pPr>
              <a:defRPr/>
            </a:pPr>
            <a:r>
              <a:rPr lang="zh-CN" altLang="en-US" b="1" noProof="1">
                <a:solidFill>
                  <a:srgbClr val="2110FC"/>
                </a:solidFill>
                <a:latin typeface="+mn-ea"/>
                <a:ea typeface="+mn-ea"/>
              </a:rPr>
              <a:t>离散输入</a:t>
            </a:r>
            <a:endParaRPr lang="en-US" altLang="zh-CN" b="1" noProof="1">
              <a:solidFill>
                <a:srgbClr val="2110FC"/>
              </a:solidFill>
              <a:latin typeface="+mn-ea"/>
              <a:ea typeface="+mn-ea"/>
            </a:endParaRPr>
          </a:p>
          <a:p>
            <a:pPr>
              <a:defRPr/>
            </a:pPr>
            <a:r>
              <a:rPr lang="zh-CN" altLang="en-US" b="1" noProof="1">
                <a:latin typeface="+mn-ea"/>
                <a:ea typeface="+mn-ea"/>
              </a:rPr>
              <a:t>连续输入</a:t>
            </a:r>
            <a:endParaRPr lang="en-US" altLang="zh-CN" b="1" noProof="1">
              <a:latin typeface="+mn-ea"/>
              <a:ea typeface="+mn-ea"/>
            </a:endParaRPr>
          </a:p>
          <a:p>
            <a:pPr>
              <a:defRPr/>
            </a:pPr>
            <a:r>
              <a:rPr lang="zh-CN" altLang="en-US" b="1" noProof="1">
                <a:latin typeface="+mn-ea"/>
                <a:ea typeface="+mn-ea"/>
              </a:rPr>
              <a:t>最大似然解</a:t>
            </a:r>
            <a:endParaRPr lang="en-US" altLang="zh-CN" b="1" noProof="1">
              <a:latin typeface="+mn-ea"/>
              <a:ea typeface="+mn-ea"/>
            </a:endParaRPr>
          </a:p>
          <a:p>
            <a:pPr>
              <a:defRPr/>
            </a:pPr>
            <a:r>
              <a:rPr lang="zh-CN" altLang="en-US" b="1" noProof="1">
                <a:latin typeface="+mn-ea"/>
                <a:ea typeface="+mn-ea"/>
              </a:rPr>
              <a:t>朴素贝叶斯</a:t>
            </a:r>
            <a:endParaRPr lang="zh-CN" altLang="en-US" b="1" noProof="1">
              <a:latin typeface="+mn-ea"/>
              <a:ea typeface="+mn-ea"/>
            </a:endParaRPr>
          </a:p>
          <a:p>
            <a:pPr>
              <a:defRPr/>
            </a:pPr>
            <a:endParaRPr lang="zh-CN" altLang="en-US" b="1" noProof="1">
              <a:latin typeface="+mn-ea"/>
              <a:ea typeface="+mn-ea"/>
            </a:endParaRPr>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10534" y="1299085"/>
            <a:ext cx="573087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标题 1"/>
          <p:cNvSpPr>
            <a:spLocks noGrp="1" noChangeArrowheads="1"/>
          </p:cNvSpPr>
          <p:nvPr>
            <p:ph type="title"/>
          </p:nvPr>
        </p:nvSpPr>
        <p:spPr>
          <a:xfrm>
            <a:off x="571472" y="0"/>
            <a:ext cx="8229600" cy="1143000"/>
          </a:xfrm>
        </p:spPr>
        <p:txBody>
          <a:bodyPr/>
          <a:lstStyle/>
          <a:p>
            <a:r>
              <a:rPr lang="zh-CN" altLang="en-US" b="1" dirty="0">
                <a:latin typeface="黑体" panose="02010609060101010101" pitchFamily="49" charset="-122"/>
                <a:ea typeface="黑体" panose="02010609060101010101" pitchFamily="49" charset="-122"/>
              </a:rPr>
              <a:t>后验概率</a:t>
            </a:r>
            <a:endParaRPr lang="zh-CN" altLang="en-US" b="1" dirty="0">
              <a:latin typeface="黑体" panose="02010609060101010101" pitchFamily="49" charset="-122"/>
              <a:ea typeface="黑体" panose="02010609060101010101" pitchFamily="49" charset="-122"/>
            </a:endParaRPr>
          </a:p>
        </p:txBody>
      </p:sp>
      <p:sp>
        <p:nvSpPr>
          <p:cNvPr id="55301" name="文本框 1"/>
          <p:cNvSpPr txBox="1">
            <a:spLocks noChangeArrowheads="1"/>
          </p:cNvSpPr>
          <p:nvPr/>
        </p:nvSpPr>
        <p:spPr bwMode="auto">
          <a:xfrm>
            <a:off x="6420411" y="2479843"/>
            <a:ext cx="2292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1pPr>
            <a:lvl2pPr marL="742950" indent="-28575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2pPr>
            <a:lvl3pPr marL="11430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3pPr>
            <a:lvl4pPr marL="16002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4pPr>
            <a:lvl5pPr marL="20574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5pPr>
            <a:lvl6pPr marL="25146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marL="29718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marL="34290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marL="38862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pPr eaLnBrk="1" hangingPunct="1"/>
            <a:r>
              <a:rPr lang="en-US" altLang="zh-CN" u="none" dirty="0">
                <a:solidFill>
                  <a:srgbClr val="2110FC"/>
                </a:solidFill>
              </a:rPr>
              <a:t>sigmoid function</a:t>
            </a:r>
            <a:endParaRPr lang="en-US" altLang="zh-CN" u="none" dirty="0">
              <a:solidFill>
                <a:srgbClr val="2110FC"/>
              </a:solidFill>
            </a:endParaRPr>
          </a:p>
        </p:txBody>
      </p:sp>
      <p:sp>
        <p:nvSpPr>
          <p:cNvPr id="55302" name="文本框 1"/>
          <p:cNvSpPr txBox="1">
            <a:spLocks noChangeArrowheads="1"/>
          </p:cNvSpPr>
          <p:nvPr/>
        </p:nvSpPr>
        <p:spPr bwMode="auto">
          <a:xfrm>
            <a:off x="6208876" y="3691477"/>
            <a:ext cx="28803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1pPr>
            <a:lvl2pPr marL="742950" indent="-28575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2pPr>
            <a:lvl3pPr marL="11430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3pPr>
            <a:lvl4pPr marL="16002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4pPr>
            <a:lvl5pPr marL="20574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5pPr>
            <a:lvl6pPr marL="25146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marL="29718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marL="34290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marL="38862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pPr eaLnBrk="1" hangingPunct="1"/>
            <a:r>
              <a:rPr lang="zh-CN" altLang="en-US" u="none" dirty="0">
                <a:solidFill>
                  <a:srgbClr val="2110FC"/>
                </a:solidFill>
              </a:rPr>
              <a:t>Log </a:t>
            </a:r>
            <a:r>
              <a:rPr lang="en-US" altLang="zh-CN" u="none" dirty="0">
                <a:solidFill>
                  <a:srgbClr val="2110FC"/>
                </a:solidFill>
              </a:rPr>
              <a:t>odds   </a:t>
            </a:r>
            <a:r>
              <a:rPr lang="zh-CN" altLang="en-US" u="none" dirty="0">
                <a:solidFill>
                  <a:srgbClr val="2110FC"/>
                </a:solidFill>
              </a:rPr>
              <a:t>对数几率</a:t>
            </a:r>
            <a:endParaRPr lang="en-US" altLang="zh-CN" u="none" dirty="0">
              <a:solidFill>
                <a:srgbClr val="2110FC"/>
              </a:solidFill>
            </a:endParaRPr>
          </a:p>
        </p:txBody>
      </p:sp>
      <p:sp>
        <p:nvSpPr>
          <p:cNvPr id="6" name="TextBox 5"/>
          <p:cNvSpPr txBox="1"/>
          <p:nvPr/>
        </p:nvSpPr>
        <p:spPr>
          <a:xfrm>
            <a:off x="0" y="1071546"/>
            <a:ext cx="2088232" cy="400110"/>
          </a:xfrm>
          <a:prstGeom prst="rect">
            <a:avLst/>
          </a:prstGeom>
          <a:noFill/>
        </p:spPr>
        <p:txBody>
          <a:bodyPr wrap="square" rtlCol="0">
            <a:spAutoFit/>
          </a:bodyPr>
          <a:lstStyle/>
          <a:p>
            <a:r>
              <a:rPr lang="en-US" altLang="zh-CN" u="none" dirty="0">
                <a:solidFill>
                  <a:srgbClr val="2110FC"/>
                </a:solidFill>
              </a:rPr>
              <a:t>K=2 </a:t>
            </a:r>
            <a:r>
              <a:rPr lang="zh-CN" altLang="en-US" u="none" dirty="0">
                <a:solidFill>
                  <a:srgbClr val="2110FC"/>
                </a:solidFill>
              </a:rPr>
              <a:t>二分类情形</a:t>
            </a:r>
            <a:endParaRPr lang="zh-CN" altLang="en-US" u="none" dirty="0">
              <a:solidFill>
                <a:srgbClr val="2110FC"/>
              </a:solidFill>
            </a:endParaRPr>
          </a:p>
        </p:txBody>
      </p:sp>
      <p:sp>
        <p:nvSpPr>
          <p:cNvPr id="8" name="灯片编号占位符 7"/>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pic>
        <p:nvPicPr>
          <p:cNvPr id="9" name="Picture 20" descr="C:\Users\Mis_Liu\AppData\Roaming\Tencent\Users\79190152\QQ\WinTemp\RichOle\I1V}TAY45G4RRGXI(EXGEEA.png"/>
          <p:cNvPicPr>
            <a:picLocks noChangeAspect="1" noChangeArrowheads="1"/>
          </p:cNvPicPr>
          <p:nvPr/>
        </p:nvPicPr>
        <p:blipFill>
          <a:blip r:embed="rId2" cstate="print"/>
          <a:srcRect/>
          <a:stretch>
            <a:fillRect/>
          </a:stretch>
        </p:blipFill>
        <p:spPr bwMode="auto">
          <a:xfrm>
            <a:off x="0" y="4114023"/>
            <a:ext cx="5857884" cy="2743977"/>
          </a:xfrm>
          <a:prstGeom prst="rect">
            <a:avLst/>
          </a:prstGeom>
          <a:noFill/>
        </p:spPr>
      </p:pic>
      <p:sp>
        <p:nvSpPr>
          <p:cNvPr id="11" name="圆角矩形标注 10"/>
          <p:cNvSpPr/>
          <p:nvPr/>
        </p:nvSpPr>
        <p:spPr>
          <a:xfrm>
            <a:off x="6352892" y="4627581"/>
            <a:ext cx="2448272" cy="504056"/>
          </a:xfrm>
          <a:prstGeom prst="wedgeRoundRectCallout">
            <a:avLst>
              <a:gd name="adj1" fmla="val -103293"/>
              <a:gd name="adj2" fmla="val -1342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u="none" dirty="0">
                <a:solidFill>
                  <a:srgbClr val="FF0000"/>
                </a:solidFill>
              </a:rPr>
              <a:t>第二类的可能性</a:t>
            </a:r>
            <a:endParaRPr lang="zh-CN" altLang="en-US" u="none" dirty="0">
              <a:solidFill>
                <a:srgbClr val="FF0000"/>
              </a:solidFill>
            </a:endParaRPr>
          </a:p>
        </p:txBody>
      </p:sp>
      <p:sp>
        <p:nvSpPr>
          <p:cNvPr id="12" name="圆角矩形标注 11"/>
          <p:cNvSpPr/>
          <p:nvPr/>
        </p:nvSpPr>
        <p:spPr>
          <a:xfrm>
            <a:off x="6280884" y="2899389"/>
            <a:ext cx="2448272" cy="504056"/>
          </a:xfrm>
          <a:prstGeom prst="wedgeRoundRectCallout">
            <a:avLst>
              <a:gd name="adj1" fmla="val -103293"/>
              <a:gd name="adj2" fmla="val 690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u="none" dirty="0">
                <a:solidFill>
                  <a:srgbClr val="FF0000"/>
                </a:solidFill>
              </a:rPr>
              <a:t>第一类的可能性</a:t>
            </a:r>
            <a:endParaRPr lang="zh-CN" altLang="en-US" u="none" dirty="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229600" cy="1143000"/>
          </a:xfrm>
        </p:spPr>
        <p:txBody>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Logistic sigmoid Function</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5" name="对象 3"/>
          <p:cNvGraphicFramePr/>
          <p:nvPr/>
        </p:nvGraphicFramePr>
        <p:xfrm>
          <a:off x="6660232" y="1772816"/>
          <a:ext cx="2304256" cy="4320480"/>
        </p:xfrm>
        <a:graphic>
          <a:graphicData uri="http://schemas.openxmlformats.org/presentationml/2006/ole">
            <mc:AlternateContent xmlns:mc="http://schemas.openxmlformats.org/markup-compatibility/2006">
              <mc:Choice xmlns:v="urn:schemas-microsoft-com:vml" Requires="v">
                <p:oleObj spid="_x0000_s3088" name="BMP 图像" r:id="rId1" imgW="1981200" imgH="4295775" progId="PBrush">
                  <p:embed/>
                </p:oleObj>
              </mc:Choice>
              <mc:Fallback>
                <p:oleObj name="BMP 图像" r:id="rId1" imgW="1981200" imgH="4295775" progId="PBrush">
                  <p:embed/>
                  <p:pic>
                    <p:nvPicPr>
                      <p:cNvPr id="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1772816"/>
                        <a:ext cx="2304256"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 name="Picture 19" descr="C:\Users\Mis_Liu\AppData\Roaming\Tencent\Users\79190152\QQ\WinTemp\RichOle\MF$`F3NX7_4C447%U`OPVBB.png"/>
          <p:cNvPicPr>
            <a:picLocks noChangeAspect="1" noChangeArrowheads="1"/>
          </p:cNvPicPr>
          <p:nvPr/>
        </p:nvPicPr>
        <p:blipFill>
          <a:blip r:embed="rId3" cstate="print"/>
          <a:srcRect/>
          <a:stretch>
            <a:fillRect/>
          </a:stretch>
        </p:blipFill>
        <p:spPr bwMode="auto">
          <a:xfrm>
            <a:off x="1259632" y="1772816"/>
            <a:ext cx="2947045" cy="872631"/>
          </a:xfrm>
          <a:prstGeom prst="rect">
            <a:avLst/>
          </a:prstGeom>
          <a:noFill/>
        </p:spPr>
      </p:pic>
      <p:pic>
        <p:nvPicPr>
          <p:cNvPr id="7" name="Picture 20" descr="C:\Users\Mis_Liu\AppData\Roaming\Tencent\Users\79190152\QQ\WinTemp\RichOle\I1V}TAY45G4RRGXI(EXGEEA.png"/>
          <p:cNvPicPr>
            <a:picLocks noChangeAspect="1" noChangeArrowheads="1"/>
          </p:cNvPicPr>
          <p:nvPr/>
        </p:nvPicPr>
        <p:blipFill>
          <a:blip r:embed="rId4" cstate="print"/>
          <a:srcRect/>
          <a:stretch>
            <a:fillRect/>
          </a:stretch>
        </p:blipFill>
        <p:spPr bwMode="auto">
          <a:xfrm>
            <a:off x="0" y="2996953"/>
            <a:ext cx="6588224" cy="3086085"/>
          </a:xfrm>
          <a:prstGeom prst="rect">
            <a:avLst/>
          </a:prstGeom>
          <a:noFill/>
        </p:spPr>
      </p:pic>
      <p:sp>
        <p:nvSpPr>
          <p:cNvPr id="9" name="灯片编号占位符 8"/>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noChangeArrowheads="1"/>
          </p:cNvSpPr>
          <p:nvPr>
            <p:ph type="title"/>
          </p:nvPr>
        </p:nvSpPr>
        <p:spPr>
          <a:xfrm>
            <a:off x="323528" y="0"/>
            <a:ext cx="8507288" cy="1143000"/>
          </a:xfrm>
        </p:spPr>
        <p:txBody>
          <a:bodyPr/>
          <a:lstStyle/>
          <a:p>
            <a:r>
              <a:rPr lang="zh-CN" altLang="en-US" sz="3600" b="1" dirty="0"/>
              <a:t>Softmax: Generalization of logistic sigmoid</a:t>
            </a:r>
            <a:endParaRPr lang="zh-CN" altLang="en-US" sz="3600" b="1" dirty="0"/>
          </a:p>
        </p:txBody>
      </p:sp>
      <p:sp>
        <p:nvSpPr>
          <p:cNvPr id="6" name="TextBox 5"/>
          <p:cNvSpPr txBox="1"/>
          <p:nvPr/>
        </p:nvSpPr>
        <p:spPr>
          <a:xfrm>
            <a:off x="6456758" y="2389791"/>
            <a:ext cx="2665208" cy="1323439"/>
          </a:xfrm>
          <a:prstGeom prst="rect">
            <a:avLst/>
          </a:prstGeom>
          <a:noFill/>
        </p:spPr>
        <p:txBody>
          <a:bodyPr wrap="square" rtlCol="0">
            <a:spAutoFit/>
          </a:bodyPr>
          <a:lstStyle/>
          <a:p>
            <a:r>
              <a:rPr lang="zh-CN" altLang="en-US" u="none" dirty="0">
                <a:solidFill>
                  <a:srgbClr val="2110FC"/>
                </a:solidFill>
                <a:latin typeface="+mn-ea"/>
                <a:ea typeface="+mn-ea"/>
              </a:rPr>
              <a:t>归一化指数</a:t>
            </a:r>
            <a:endParaRPr lang="en-US" altLang="zh-CN" u="none" dirty="0">
              <a:solidFill>
                <a:srgbClr val="2110FC"/>
              </a:solidFill>
              <a:latin typeface="+mn-ea"/>
              <a:ea typeface="+mn-ea"/>
            </a:endParaRPr>
          </a:p>
          <a:p>
            <a:r>
              <a:rPr lang="en-US" altLang="en-US" u="none" dirty="0" err="1">
                <a:solidFill>
                  <a:srgbClr val="2110FC"/>
                </a:solidFill>
                <a:latin typeface="+mn-ea"/>
                <a:ea typeface="+mn-ea"/>
              </a:rPr>
              <a:t>softmax</a:t>
            </a:r>
            <a:r>
              <a:rPr lang="zh-CN" altLang="en-US" u="none" dirty="0">
                <a:solidFill>
                  <a:srgbClr val="2110FC"/>
                </a:solidFill>
                <a:latin typeface="+mn-ea"/>
                <a:ea typeface="+mn-ea"/>
              </a:rPr>
              <a:t>函数</a:t>
            </a:r>
            <a:endParaRPr lang="en-US" altLang="zh-CN" u="none" dirty="0">
              <a:solidFill>
                <a:srgbClr val="2110FC"/>
              </a:solidFill>
              <a:latin typeface="+mn-ea"/>
              <a:ea typeface="+mn-ea"/>
            </a:endParaRPr>
          </a:p>
          <a:p>
            <a:r>
              <a:rPr lang="zh-CN" altLang="en-US" u="none" dirty="0">
                <a:solidFill>
                  <a:srgbClr val="FF0000"/>
                </a:solidFill>
                <a:latin typeface="+mn-ea"/>
                <a:ea typeface="+mn-ea"/>
              </a:rPr>
              <a:t>它表⽰“</a:t>
            </a:r>
            <a:r>
              <a:rPr lang="en-US" altLang="zh-CN" u="none" dirty="0">
                <a:solidFill>
                  <a:srgbClr val="FF0000"/>
                </a:solidFill>
                <a:latin typeface="+mn-ea"/>
                <a:ea typeface="+mn-ea"/>
              </a:rPr>
              <a:t>max</a:t>
            </a:r>
            <a:r>
              <a:rPr lang="zh-CN" altLang="en-US" u="none" dirty="0">
                <a:solidFill>
                  <a:srgbClr val="FF0000"/>
                </a:solidFill>
                <a:latin typeface="+mn-ea"/>
                <a:ea typeface="+mn-ea"/>
              </a:rPr>
              <a:t>”函数的⼀个平滑版本  </a:t>
            </a:r>
            <a:endParaRPr lang="zh-CN" altLang="en-US" u="none" dirty="0">
              <a:solidFill>
                <a:srgbClr val="FF0000"/>
              </a:solidFill>
              <a:latin typeface="+mn-ea"/>
              <a:ea typeface="+mn-ea"/>
            </a:endParaRPr>
          </a:p>
        </p:txBody>
      </p:sp>
      <p:sp>
        <p:nvSpPr>
          <p:cNvPr id="8" name="灯片编号占位符 7"/>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pic>
        <p:nvPicPr>
          <p:cNvPr id="197637" name="Picture 5"/>
          <p:cNvPicPr>
            <a:picLocks noChangeAspect="1" noChangeArrowheads="1"/>
          </p:cNvPicPr>
          <p:nvPr/>
        </p:nvPicPr>
        <p:blipFill>
          <a:blip r:embed="rId1"/>
          <a:srcRect/>
          <a:stretch>
            <a:fillRect/>
          </a:stretch>
        </p:blipFill>
        <p:spPr bwMode="auto">
          <a:xfrm>
            <a:off x="1285852" y="1785926"/>
            <a:ext cx="4552950" cy="1962150"/>
          </a:xfrm>
          <a:prstGeom prst="rect">
            <a:avLst/>
          </a:prstGeom>
          <a:noFill/>
          <a:ln w="9525">
            <a:noFill/>
            <a:miter lim="800000"/>
            <a:headEnd/>
            <a:tailEnd/>
          </a:ln>
          <a:effectLst/>
        </p:spPr>
      </p:pic>
      <p:sp>
        <p:nvSpPr>
          <p:cNvPr id="9" name="矩形 8"/>
          <p:cNvSpPr/>
          <p:nvPr/>
        </p:nvSpPr>
        <p:spPr>
          <a:xfrm>
            <a:off x="357158" y="3873981"/>
            <a:ext cx="6264165" cy="461665"/>
          </a:xfrm>
          <a:prstGeom prst="rect">
            <a:avLst/>
          </a:prstGeom>
        </p:spPr>
        <p:txBody>
          <a:bodyPr wrap="square">
            <a:spAutoFit/>
          </a:bodyPr>
          <a:lstStyle/>
          <a:p>
            <a:r>
              <a:rPr lang="zh-CN" altLang="en-US" sz="2400" u="none" dirty="0">
                <a:solidFill>
                  <a:schemeClr val="tx1"/>
                </a:solidFill>
                <a:latin typeface="+mn-ea"/>
                <a:ea typeface="+mn-ea"/>
              </a:rPr>
              <a:t>是</a:t>
            </a:r>
            <a:r>
              <a:rPr lang="en-US" sz="2400" u="none" dirty="0">
                <a:solidFill>
                  <a:schemeClr val="tx1"/>
                </a:solidFill>
                <a:latin typeface="+mn-ea"/>
                <a:ea typeface="+mn-ea"/>
              </a:rPr>
              <a:t>logistic sigmoid</a:t>
            </a:r>
            <a:r>
              <a:rPr lang="zh-CN" altLang="en-US" sz="2400" u="none" dirty="0">
                <a:solidFill>
                  <a:schemeClr val="tx1"/>
                </a:solidFill>
                <a:latin typeface="+mn-ea"/>
                <a:ea typeface="+mn-ea"/>
              </a:rPr>
              <a:t>函数对于多类情况的推⼴ </a:t>
            </a:r>
            <a:endParaRPr lang="zh-CN" altLang="en-US" sz="2400" u="none" dirty="0">
              <a:solidFill>
                <a:schemeClr val="tx1"/>
              </a:solidFill>
              <a:latin typeface="+mn-ea"/>
              <a:ea typeface="+mn-ea"/>
            </a:endParaRPr>
          </a:p>
        </p:txBody>
      </p:sp>
      <p:pic>
        <p:nvPicPr>
          <p:cNvPr id="197638" name="Picture 6"/>
          <p:cNvPicPr>
            <a:picLocks noChangeAspect="1" noChangeArrowheads="1"/>
          </p:cNvPicPr>
          <p:nvPr/>
        </p:nvPicPr>
        <p:blipFill>
          <a:blip r:embed="rId2"/>
          <a:srcRect/>
          <a:stretch>
            <a:fillRect/>
          </a:stretch>
        </p:blipFill>
        <p:spPr bwMode="auto">
          <a:xfrm>
            <a:off x="1774556" y="4506251"/>
            <a:ext cx="3543300" cy="619125"/>
          </a:xfrm>
          <a:prstGeom prst="rect">
            <a:avLst/>
          </a:prstGeom>
          <a:noFill/>
          <a:ln w="9525">
            <a:noFill/>
            <a:miter lim="800000"/>
            <a:headEnd/>
            <a:tailEnd/>
          </a:ln>
          <a:effectLst/>
        </p:spPr>
      </p:pic>
      <p:pic>
        <p:nvPicPr>
          <p:cNvPr id="197639" name="Picture 7"/>
          <p:cNvPicPr>
            <a:picLocks noChangeAspect="1" noChangeArrowheads="1"/>
          </p:cNvPicPr>
          <p:nvPr/>
        </p:nvPicPr>
        <p:blipFill>
          <a:blip r:embed="rId3"/>
          <a:srcRect/>
          <a:stretch>
            <a:fillRect/>
          </a:stretch>
        </p:blipFill>
        <p:spPr bwMode="auto">
          <a:xfrm>
            <a:off x="285720" y="5572140"/>
            <a:ext cx="8391525" cy="419100"/>
          </a:xfrm>
          <a:prstGeom prst="rect">
            <a:avLst/>
          </a:prstGeom>
          <a:noFill/>
          <a:ln w="9525">
            <a:noFill/>
            <a:miter lim="800000"/>
            <a:headEnd/>
            <a:tailEnd/>
          </a:ln>
          <a:effectLst/>
        </p:spPr>
      </p:pic>
      <p:sp>
        <p:nvSpPr>
          <p:cNvPr id="10" name="TextBox 9"/>
          <p:cNvSpPr txBox="1"/>
          <p:nvPr/>
        </p:nvSpPr>
        <p:spPr>
          <a:xfrm>
            <a:off x="0" y="1203750"/>
            <a:ext cx="2088232" cy="400110"/>
          </a:xfrm>
          <a:prstGeom prst="rect">
            <a:avLst/>
          </a:prstGeom>
          <a:noFill/>
        </p:spPr>
        <p:txBody>
          <a:bodyPr wrap="square" rtlCol="0">
            <a:spAutoFit/>
          </a:bodyPr>
          <a:lstStyle/>
          <a:p>
            <a:r>
              <a:rPr lang="en-US" altLang="zh-CN" u="none" dirty="0">
                <a:solidFill>
                  <a:srgbClr val="2110FC"/>
                </a:solidFill>
              </a:rPr>
              <a:t>K&gt;2 </a:t>
            </a:r>
            <a:r>
              <a:rPr lang="zh-CN" altLang="en-US" u="none" dirty="0">
                <a:solidFill>
                  <a:srgbClr val="2110FC"/>
                </a:solidFill>
              </a:rPr>
              <a:t>多分类情形</a:t>
            </a:r>
            <a:endParaRPr lang="zh-CN" altLang="en-US" u="none" dirty="0">
              <a:solidFill>
                <a:srgbClr val="2110FC"/>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8229600" cy="1143000"/>
          </a:xfrm>
        </p:spPr>
        <p:txBody>
          <a:bodyPr/>
          <a:lstStyle/>
          <a:p>
            <a:r>
              <a:rPr lang="zh-CN" altLang="en-US" b="1" dirty="0">
                <a:latin typeface="黑体" panose="02010609060101010101" pitchFamily="49" charset="-122"/>
                <a:ea typeface="黑体" panose="02010609060101010101" pitchFamily="49" charset="-122"/>
              </a:rPr>
              <a:t>概率生成式模型</a:t>
            </a:r>
            <a:r>
              <a:rPr lang="en-GB" altLang="zh-CN" b="1" dirty="0"/>
              <a:t> </a:t>
            </a:r>
            <a:endParaRPr lang="zh-CN" altLang="en-US" b="1" dirty="0"/>
          </a:p>
        </p:txBody>
      </p:sp>
      <p:sp>
        <p:nvSpPr>
          <p:cNvPr id="3" name="内容占位符 2"/>
          <p:cNvSpPr>
            <a:spLocks noGrp="1"/>
          </p:cNvSpPr>
          <p:nvPr>
            <p:ph idx="1"/>
          </p:nvPr>
        </p:nvSpPr>
        <p:spPr/>
        <p:txBody>
          <a:bodyPr/>
          <a:lstStyle/>
          <a:p>
            <a:pPr>
              <a:defRPr/>
            </a:pPr>
            <a:r>
              <a:rPr lang="zh-CN" altLang="en-US" b="1" noProof="1">
                <a:latin typeface="+mn-ea"/>
                <a:ea typeface="+mn-ea"/>
              </a:rPr>
              <a:t>离散输入</a:t>
            </a:r>
            <a:endParaRPr lang="en-US" altLang="zh-CN" b="1" noProof="1">
              <a:latin typeface="+mn-ea"/>
              <a:ea typeface="+mn-ea"/>
            </a:endParaRPr>
          </a:p>
          <a:p>
            <a:pPr>
              <a:defRPr/>
            </a:pPr>
            <a:r>
              <a:rPr lang="zh-CN" altLang="en-US" b="1" noProof="1">
                <a:solidFill>
                  <a:srgbClr val="2110FC"/>
                </a:solidFill>
                <a:latin typeface="+mn-ea"/>
                <a:ea typeface="+mn-ea"/>
              </a:rPr>
              <a:t>连续输入</a:t>
            </a:r>
            <a:endParaRPr lang="en-US" altLang="zh-CN" b="1" noProof="1">
              <a:solidFill>
                <a:srgbClr val="2110FC"/>
              </a:solidFill>
              <a:latin typeface="+mn-ea"/>
              <a:ea typeface="+mn-ea"/>
            </a:endParaRPr>
          </a:p>
          <a:p>
            <a:pPr>
              <a:defRPr/>
            </a:pPr>
            <a:r>
              <a:rPr lang="zh-CN" altLang="en-US" b="1" noProof="1">
                <a:latin typeface="+mn-ea"/>
                <a:ea typeface="+mn-ea"/>
              </a:rPr>
              <a:t>最大似然解</a:t>
            </a:r>
            <a:endParaRPr lang="en-US" altLang="zh-CN" b="1" noProof="1">
              <a:latin typeface="+mn-ea"/>
              <a:ea typeface="+mn-ea"/>
            </a:endParaRPr>
          </a:p>
          <a:p>
            <a:pPr>
              <a:defRPr/>
            </a:pPr>
            <a:r>
              <a:rPr lang="zh-CN" altLang="en-US" b="1" noProof="1">
                <a:latin typeface="+mn-ea"/>
                <a:ea typeface="+mn-ea"/>
              </a:rPr>
              <a:t>朴素贝叶斯</a:t>
            </a:r>
            <a:endParaRPr lang="zh-CN" altLang="en-US" b="1" noProof="1">
              <a:latin typeface="+mn-ea"/>
              <a:ea typeface="+mn-ea"/>
            </a:endParaRPr>
          </a:p>
          <a:p>
            <a:pPr>
              <a:defRPr/>
            </a:pPr>
            <a:endParaRPr lang="zh-CN" altLang="en-US" b="1" noProof="1">
              <a:latin typeface="+mn-ea"/>
              <a:ea typeface="+mn-ea"/>
            </a:endParaRPr>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noChangeArrowheads="1"/>
          </p:cNvSpPr>
          <p:nvPr>
            <p:ph type="title"/>
          </p:nvPr>
        </p:nvSpPr>
        <p:spPr>
          <a:xfrm>
            <a:off x="251520" y="0"/>
            <a:ext cx="8686800" cy="1143000"/>
          </a:xfrm>
        </p:spPr>
        <p:txBody>
          <a:bodyPr/>
          <a:lstStyle/>
          <a:p>
            <a:r>
              <a:rPr lang="zh-CN" altLang="en-US" sz="3600" b="1" dirty="0"/>
              <a:t>类条件概率密度：</a:t>
            </a:r>
            <a:r>
              <a:rPr lang="en-US" altLang="zh-CN" sz="3600" b="1" dirty="0"/>
              <a:t>Gaussian</a:t>
            </a:r>
            <a:r>
              <a:rPr lang="zh-CN" altLang="en-US" sz="3600" b="1" dirty="0"/>
              <a:t>分布</a:t>
            </a:r>
            <a:br>
              <a:rPr lang="en-US" altLang="zh-CN" sz="3600" b="1" dirty="0"/>
            </a:br>
            <a:r>
              <a:rPr lang="en-US" altLang="zh-CN" sz="3600" b="1" dirty="0"/>
              <a:t>                                      </a:t>
            </a:r>
            <a:r>
              <a:rPr lang="en-US" altLang="zh-CN" sz="3600" b="1" dirty="0">
                <a:latin typeface="+mn-ea"/>
                <a:ea typeface="+mn-ea"/>
              </a:rPr>
              <a:t>   </a:t>
            </a:r>
            <a:r>
              <a:rPr lang="zh-CN" altLang="en-US" sz="3600" b="1" dirty="0">
                <a:latin typeface="+mn-ea"/>
                <a:ea typeface="+mn-ea"/>
              </a:rPr>
              <a:t>（连续输入）</a:t>
            </a:r>
            <a:endParaRPr lang="zh-CN" altLang="en-US" sz="3600" b="1" dirty="0">
              <a:latin typeface="+mn-ea"/>
              <a:ea typeface="+mn-ea"/>
            </a:endParaRPr>
          </a:p>
        </p:txBody>
      </p:sp>
      <p:pic>
        <p:nvPicPr>
          <p:cNvPr id="5734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2397" y="1348015"/>
            <a:ext cx="71469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646" y="2439427"/>
            <a:ext cx="29527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485" y="2945148"/>
            <a:ext cx="56340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文本框 1"/>
          <p:cNvSpPr txBox="1">
            <a:spLocks noChangeArrowheads="1"/>
          </p:cNvSpPr>
          <p:nvPr/>
        </p:nvSpPr>
        <p:spPr bwMode="auto">
          <a:xfrm>
            <a:off x="5853113" y="2436312"/>
            <a:ext cx="27206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1pPr>
            <a:lvl2pPr marL="742950" indent="-28575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2pPr>
            <a:lvl3pPr marL="11430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3pPr>
            <a:lvl4pPr marL="16002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4pPr>
            <a:lvl5pPr marL="20574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5pPr>
            <a:lvl6pPr marL="25146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marL="29718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marL="34290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marL="38862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r>
              <a:rPr lang="zh-CN" altLang="en-US" u="none" dirty="0">
                <a:solidFill>
                  <a:srgbClr val="FF0000"/>
                </a:solidFill>
                <a:latin typeface="Times New Roman" panose="02020603050405020304" pitchFamily="18" charset="0"/>
                <a:cs typeface="Times New Roman" panose="02020603050405020304" pitchFamily="18" charset="0"/>
              </a:rPr>
              <a:t>类别的协方差矩阵相同</a:t>
            </a:r>
            <a:endParaRPr lang="zh-CN" altLang="en-US" u="none" dirty="0">
              <a:solidFill>
                <a:srgbClr val="FF0000"/>
              </a:solidFill>
              <a:latin typeface="Times New Roman" panose="02020603050405020304" pitchFamily="18" charset="0"/>
              <a:cs typeface="Times New Roman" panose="02020603050405020304" pitchFamily="18" charset="0"/>
            </a:endParaRPr>
          </a:p>
          <a:p>
            <a:pPr eaLnBrk="1" hangingPunct="1"/>
            <a:endParaRPr lang="zh-CN" altLang="en-US" u="none" dirty="0"/>
          </a:p>
        </p:txBody>
      </p:sp>
      <p:cxnSp>
        <p:nvCxnSpPr>
          <p:cNvPr id="3" name="直接箭头连接符 2"/>
          <p:cNvCxnSpPr>
            <a:stCxn id="57352" idx="0"/>
          </p:cNvCxnSpPr>
          <p:nvPr/>
        </p:nvCxnSpPr>
        <p:spPr>
          <a:xfrm flipH="1" flipV="1">
            <a:off x="6588126" y="1825124"/>
            <a:ext cx="625296" cy="611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87393" name="Picture 1"/>
          <p:cNvPicPr>
            <a:picLocks noChangeAspect="1" noChangeArrowheads="1"/>
          </p:cNvPicPr>
          <p:nvPr/>
        </p:nvPicPr>
        <p:blipFill>
          <a:blip r:embed="rId4" cstate="print"/>
          <a:srcRect/>
          <a:stretch>
            <a:fillRect/>
          </a:stretch>
        </p:blipFill>
        <p:spPr bwMode="auto">
          <a:xfrm>
            <a:off x="3275856" y="4125445"/>
            <a:ext cx="5868144" cy="2732555"/>
          </a:xfrm>
          <a:prstGeom prst="rect">
            <a:avLst/>
          </a:prstGeom>
          <a:noFill/>
          <a:ln w="9525">
            <a:noFill/>
            <a:miter lim="800000"/>
            <a:headEnd/>
            <a:tailEnd/>
          </a:ln>
        </p:spPr>
      </p:pic>
      <p:sp>
        <p:nvSpPr>
          <p:cNvPr id="11" name="TextBox 10"/>
          <p:cNvSpPr txBox="1"/>
          <p:nvPr/>
        </p:nvSpPr>
        <p:spPr>
          <a:xfrm>
            <a:off x="107504" y="2132856"/>
            <a:ext cx="1872208" cy="400110"/>
          </a:xfrm>
          <a:prstGeom prst="rect">
            <a:avLst/>
          </a:prstGeom>
          <a:noFill/>
        </p:spPr>
        <p:txBody>
          <a:bodyPr wrap="square" rtlCol="0">
            <a:spAutoFit/>
          </a:bodyPr>
          <a:lstStyle/>
          <a:p>
            <a:r>
              <a:rPr lang="zh-CN" altLang="en-US" u="none" dirty="0">
                <a:solidFill>
                  <a:srgbClr val="2110FC"/>
                </a:solidFill>
              </a:rPr>
              <a:t>两类情形</a:t>
            </a:r>
            <a:endParaRPr lang="zh-CN" altLang="en-US" u="none" dirty="0">
              <a:solidFill>
                <a:srgbClr val="2110FC"/>
              </a:solidFill>
            </a:endParaRPr>
          </a:p>
        </p:txBody>
      </p:sp>
      <p:sp>
        <p:nvSpPr>
          <p:cNvPr id="12" name="矩形 11"/>
          <p:cNvSpPr/>
          <p:nvPr/>
        </p:nvSpPr>
        <p:spPr>
          <a:xfrm>
            <a:off x="3923928" y="2492896"/>
            <a:ext cx="1627369" cy="400110"/>
          </a:xfrm>
          <a:prstGeom prst="rect">
            <a:avLst/>
          </a:prstGeom>
        </p:spPr>
        <p:txBody>
          <a:bodyPr wrap="none">
            <a:spAutoFit/>
          </a:bodyPr>
          <a:lstStyle/>
          <a:p>
            <a:r>
              <a:rPr lang="en-US" altLang="zh-CN" u="none" dirty="0">
                <a:solidFill>
                  <a:srgbClr val="FF0000"/>
                </a:solidFill>
              </a:rPr>
              <a:t>x</a:t>
            </a:r>
            <a:r>
              <a:rPr lang="zh-CN" altLang="en-US" u="none" dirty="0">
                <a:solidFill>
                  <a:srgbClr val="FF0000"/>
                </a:solidFill>
              </a:rPr>
              <a:t>的线性函数</a:t>
            </a:r>
            <a:endParaRPr lang="zh-CN" altLang="en-US" u="none" dirty="0">
              <a:solidFill>
                <a:srgbClr val="FF0000"/>
              </a:solidFill>
            </a:endParaRPr>
          </a:p>
        </p:txBody>
      </p:sp>
      <p:sp>
        <p:nvSpPr>
          <p:cNvPr id="13" name="灯片编号占位符 12"/>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
        <p:nvSpPr>
          <p:cNvPr id="15" name="矩形 14"/>
          <p:cNvSpPr/>
          <p:nvPr/>
        </p:nvSpPr>
        <p:spPr>
          <a:xfrm>
            <a:off x="526385" y="4781041"/>
            <a:ext cx="2749471" cy="400110"/>
          </a:xfrm>
          <a:prstGeom prst="rect">
            <a:avLst/>
          </a:prstGeom>
        </p:spPr>
        <p:txBody>
          <a:bodyPr wrap="none">
            <a:spAutoFit/>
          </a:bodyPr>
          <a:lstStyle/>
          <a:p>
            <a:r>
              <a:rPr lang="zh-CN" altLang="en-US" u="none" dirty="0">
                <a:solidFill>
                  <a:srgbClr val="FF0000"/>
                </a:solidFill>
              </a:rPr>
              <a:t>线性决策面：逻辑回归</a:t>
            </a:r>
            <a:endParaRPr lang="zh-CN" altLang="en-US" u="none"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pic>
        <p:nvPicPr>
          <p:cNvPr id="5" name="Picture 1"/>
          <p:cNvPicPr>
            <a:picLocks noChangeAspect="1" noChangeArrowheads="1"/>
          </p:cNvPicPr>
          <p:nvPr/>
        </p:nvPicPr>
        <p:blipFill>
          <a:blip r:embed="rId1" cstate="print"/>
          <a:srcRect/>
          <a:stretch>
            <a:fillRect/>
          </a:stretch>
        </p:blipFill>
        <p:spPr bwMode="auto">
          <a:xfrm>
            <a:off x="417570" y="-664439"/>
            <a:ext cx="6352170" cy="846956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nodeType="clickEffect">
                                  <p:stCondLst>
                                    <p:cond delay="0"/>
                                  </p:stCondLst>
                                  <p:childTnLst>
                                    <p:animEffect transition="out" filter="diamond(i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noChangeArrowheads="1"/>
          </p:cNvSpPr>
          <p:nvPr>
            <p:ph type="title"/>
          </p:nvPr>
        </p:nvSpPr>
        <p:spPr/>
        <p:txBody>
          <a:bodyPr/>
          <a:lstStyle/>
          <a:p>
            <a:r>
              <a:rPr lang="zh-CN" altLang="en-US" sz="4000" b="1" dirty="0"/>
              <a:t>示例：协方差矩阵相同</a:t>
            </a:r>
            <a:endParaRPr lang="zh-CN" altLang="en-US" sz="4000" b="1" dirty="0"/>
          </a:p>
        </p:txBody>
      </p:sp>
      <p:pic>
        <p:nvPicPr>
          <p:cNvPr id="6042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971550" y="1412875"/>
            <a:ext cx="6696075" cy="4579938"/>
          </a:xfrm>
        </p:spPr>
      </p:pic>
      <p:sp>
        <p:nvSpPr>
          <p:cNvPr id="3" name="灯片编号占位符 2"/>
          <p:cNvSpPr>
            <a:spLocks noGrp="1"/>
          </p:cNvSpPr>
          <p:nvPr>
            <p:ph type="sldNum" sz="quarter" idx="12"/>
          </p:nvPr>
        </p:nvSpPr>
        <p:spPr/>
        <p:txBody>
          <a:bodyPr/>
          <a:lstStyle/>
          <a:p>
            <a:pPr algn="r"/>
            <a:fld id="{6159FED4-300C-4CA6-A166-7CA8D48E5ACA}" type="slidenum">
              <a:rPr lang="en-US" altLang="zh-CN" b="1" smtClean="0"/>
            </a:fld>
            <a:endParaRPr lang="zh-CN" alt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zh-CN" altLang="en-US" b="1" dirty="0">
                <a:latin typeface="黑体" panose="02010609060101010101" pitchFamily="49" charset="-122"/>
                <a:ea typeface="黑体" panose="02010609060101010101" pitchFamily="49" charset="-122"/>
              </a:rPr>
              <a:t>回归 vs 分类</a:t>
            </a:r>
            <a:endParaRPr lang="zh-CN" altLang="en-US" b="1" dirty="0">
              <a:latin typeface="黑体" panose="02010609060101010101" pitchFamily="49" charset="-122"/>
              <a:ea typeface="黑体" panose="02010609060101010101" pitchFamily="49" charset="-122"/>
            </a:endParaRPr>
          </a:p>
        </p:txBody>
      </p:sp>
      <p:sp>
        <p:nvSpPr>
          <p:cNvPr id="6" name="矩形 5"/>
          <p:cNvSpPr/>
          <p:nvPr/>
        </p:nvSpPr>
        <p:spPr>
          <a:xfrm>
            <a:off x="642910" y="1500174"/>
            <a:ext cx="7572428" cy="4253087"/>
          </a:xfrm>
          <a:prstGeom prst="rect">
            <a:avLst/>
          </a:prstGeom>
        </p:spPr>
        <p:txBody>
          <a:bodyPr wrap="square">
            <a:spAutoFit/>
          </a:bodyPr>
          <a:lstStyle/>
          <a:p>
            <a:pPr marL="457200" indent="-457200">
              <a:lnSpc>
                <a:spcPct val="150000"/>
              </a:lnSpc>
              <a:buFont typeface="Wingdings" panose="05000000000000000000" pitchFamily="2" charset="2"/>
              <a:buChar char="l"/>
            </a:pPr>
            <a:r>
              <a:rPr lang="zh-CN" altLang="en-US" sz="2800" u="none" dirty="0">
                <a:solidFill>
                  <a:srgbClr val="2110FC"/>
                </a:solidFill>
                <a:latin typeface="+mn-ea"/>
                <a:ea typeface="+mn-ea"/>
              </a:rPr>
              <a:t>在回归中，输入特征被映射到一个或多个连续目标变量</a:t>
            </a:r>
            <a:endParaRPr lang="en-US" altLang="zh-CN" sz="2800" u="none" dirty="0">
              <a:solidFill>
                <a:srgbClr val="2110FC"/>
              </a:solidFill>
              <a:latin typeface="+mn-ea"/>
              <a:ea typeface="+mn-ea"/>
            </a:endParaRPr>
          </a:p>
          <a:p>
            <a:pPr marL="457200" indent="-457200">
              <a:lnSpc>
                <a:spcPct val="150000"/>
              </a:lnSpc>
              <a:buFont typeface="Arial" panose="020B0604020202020204" pitchFamily="34" charset="0"/>
              <a:buChar char="•"/>
            </a:pPr>
            <a:r>
              <a:rPr lang="zh-CN" altLang="en-US" sz="2400" u="none" dirty="0">
                <a:solidFill>
                  <a:schemeClr val="tx1"/>
                </a:solidFill>
                <a:latin typeface="+mn-ea"/>
                <a:ea typeface="+mn-ea"/>
              </a:rPr>
              <a:t>线性回归有简单的闭式解和很好的计算性质。</a:t>
            </a:r>
            <a:endParaRPr lang="en-US" altLang="zh-CN" sz="2400" u="none" dirty="0">
              <a:solidFill>
                <a:schemeClr val="tx1"/>
              </a:solidFill>
              <a:latin typeface="+mn-ea"/>
              <a:ea typeface="+mn-ea"/>
            </a:endParaRPr>
          </a:p>
          <a:p>
            <a:pPr marL="457200" indent="-457200">
              <a:lnSpc>
                <a:spcPct val="150000"/>
              </a:lnSpc>
              <a:buFont typeface="Arial" panose="020B0604020202020204" pitchFamily="34" charset="0"/>
              <a:buChar char="•"/>
            </a:pPr>
            <a:endParaRPr lang="zh-CN" altLang="en-US" sz="2400" u="none" dirty="0">
              <a:solidFill>
                <a:schemeClr val="tx1"/>
              </a:solidFill>
              <a:latin typeface="+mn-ea"/>
              <a:ea typeface="+mn-ea"/>
            </a:endParaRPr>
          </a:p>
          <a:p>
            <a:pPr marL="457200" indent="-457200">
              <a:lnSpc>
                <a:spcPct val="150000"/>
              </a:lnSpc>
              <a:buFont typeface="Wingdings" panose="05000000000000000000" pitchFamily="2" charset="2"/>
              <a:buChar char="l"/>
            </a:pPr>
            <a:r>
              <a:rPr lang="zh-CN" altLang="en-US" sz="2800" u="none" dirty="0">
                <a:solidFill>
                  <a:srgbClr val="2110FC"/>
                </a:solidFill>
                <a:latin typeface="+mn-ea"/>
                <a:ea typeface="+mn-ea"/>
              </a:rPr>
              <a:t>在分类中，输入特征</a:t>
            </a:r>
            <a:r>
              <a:rPr lang="en-US" altLang="zh-CN" sz="2800" i="1" u="none" dirty="0">
                <a:solidFill>
                  <a:srgbClr val="2110FC"/>
                </a:solidFill>
                <a:latin typeface="Times New Roman" panose="02020603050405020304" pitchFamily="18" charset="0"/>
                <a:cs typeface="Times New Roman" panose="02020603050405020304" pitchFamily="18" charset="0"/>
              </a:rPr>
              <a:t>x</a:t>
            </a:r>
            <a:r>
              <a:rPr lang="zh-CN" altLang="en-US" sz="2800" u="none" dirty="0">
                <a:solidFill>
                  <a:srgbClr val="2110FC"/>
                </a:solidFill>
                <a:latin typeface="+mn-ea"/>
                <a:ea typeface="+mn-ea"/>
              </a:rPr>
              <a:t>被映射到</a:t>
            </a:r>
            <a:r>
              <a:rPr lang="en-US" altLang="zh-CN" sz="2800" i="1" u="none" dirty="0">
                <a:solidFill>
                  <a:srgbClr val="2110FC"/>
                </a:solidFill>
                <a:latin typeface="Times New Roman" panose="02020603050405020304" pitchFamily="18" charset="0"/>
                <a:ea typeface="+mn-ea"/>
                <a:cs typeface="Times New Roman" panose="02020603050405020304" pitchFamily="18" charset="0"/>
              </a:rPr>
              <a:t>K</a:t>
            </a:r>
            <a:r>
              <a:rPr lang="zh-CN" altLang="en-US" sz="2800" u="none" dirty="0">
                <a:solidFill>
                  <a:srgbClr val="2110FC"/>
                </a:solidFill>
                <a:latin typeface="+mn-ea"/>
                <a:ea typeface="+mn-ea"/>
              </a:rPr>
              <a:t>个离散类别之一</a:t>
            </a:r>
            <a:r>
              <a:rPr lang="en-US" altLang="zh-CN" sz="2800" i="1" u="none" dirty="0" err="1">
                <a:solidFill>
                  <a:srgbClr val="2110FC"/>
                </a:solidFill>
                <a:latin typeface="Times New Roman" panose="02020603050405020304" pitchFamily="18" charset="0"/>
                <a:cs typeface="Times New Roman" panose="02020603050405020304" pitchFamily="18" charset="0"/>
              </a:rPr>
              <a:t>C</a:t>
            </a:r>
            <a:r>
              <a:rPr lang="en-US" altLang="zh-CN" sz="2800" i="1" u="none" baseline="-25000" dirty="0" err="1">
                <a:solidFill>
                  <a:srgbClr val="2110FC"/>
                </a:solidFill>
                <a:latin typeface="Times New Roman" panose="02020603050405020304" pitchFamily="18" charset="0"/>
                <a:cs typeface="Times New Roman" panose="02020603050405020304" pitchFamily="18" charset="0"/>
              </a:rPr>
              <a:t>k</a:t>
            </a:r>
            <a:r>
              <a:rPr lang="zh-CN" altLang="en-US" sz="2800" u="none" baseline="-25000" dirty="0">
                <a:solidFill>
                  <a:srgbClr val="2110FC"/>
                </a:solidFill>
                <a:latin typeface="Times New Roman" panose="02020603050405020304" pitchFamily="18" charset="0"/>
                <a:cs typeface="Times New Roman" panose="02020603050405020304" pitchFamily="18" charset="0"/>
              </a:rPr>
              <a:t> 。</a:t>
            </a:r>
            <a:endParaRPr lang="zh-CN" altLang="en-US" sz="2800" u="none" dirty="0">
              <a:solidFill>
                <a:srgbClr val="2110FC"/>
              </a:solidFill>
              <a:latin typeface="+mn-ea"/>
              <a:ea typeface="+mn-ea"/>
            </a:endParaRPr>
          </a:p>
          <a:p>
            <a:pPr marL="457200" indent="-457200">
              <a:lnSpc>
                <a:spcPct val="150000"/>
              </a:lnSpc>
              <a:buFont typeface="Arial" panose="020B0604020202020204" pitchFamily="34" charset="0"/>
              <a:buChar char="•"/>
            </a:pPr>
            <a:r>
              <a:rPr lang="zh-CN" altLang="en-US" sz="2400" u="none" dirty="0">
                <a:solidFill>
                  <a:schemeClr val="tx1"/>
                </a:solidFill>
                <a:latin typeface="+mn-ea"/>
                <a:ea typeface="+mn-ea"/>
              </a:rPr>
              <a:t>本章也主要讨论分类的线性模型。</a:t>
            </a:r>
            <a:endParaRPr lang="en-US" altLang="zh-CN" sz="2400" u="none" dirty="0">
              <a:solidFill>
                <a:schemeClr val="tx1"/>
              </a:solidFill>
              <a:latin typeface="+mn-ea"/>
              <a:ea typeface="+mn-ea"/>
            </a:endParaRPr>
          </a:p>
        </p:txBody>
      </p:sp>
      <p:sp>
        <p:nvSpPr>
          <p:cNvPr id="2" name="灯片编号占位符 1"/>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noChangeArrowheads="1"/>
          </p:cNvSpPr>
          <p:nvPr>
            <p:ph type="title"/>
          </p:nvPr>
        </p:nvSpPr>
        <p:spPr/>
        <p:txBody>
          <a:bodyPr/>
          <a:lstStyle/>
          <a:p>
            <a:r>
              <a:rPr lang="zh-CN" altLang="en-US" sz="4000" b="1" dirty="0"/>
              <a:t>示例：线性决策面</a:t>
            </a:r>
            <a:endParaRPr lang="zh-CN" altLang="en-US" sz="4000" b="1" dirty="0"/>
          </a:p>
        </p:txBody>
      </p:sp>
      <p:pic>
        <p:nvPicPr>
          <p:cNvPr id="6144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042988" y="1700213"/>
            <a:ext cx="6265862" cy="4405312"/>
          </a:xfrm>
        </p:spPr>
      </p:pic>
      <p:sp>
        <p:nvSpPr>
          <p:cNvPr id="3" name="灯片编号占位符 2"/>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noChangeArrowheads="1"/>
          </p:cNvSpPr>
          <p:nvPr>
            <p:ph type="title"/>
          </p:nvPr>
        </p:nvSpPr>
        <p:spPr/>
        <p:txBody>
          <a:bodyPr/>
          <a:lstStyle/>
          <a:p>
            <a:r>
              <a:rPr lang="zh-CN" altLang="en-US" sz="4000" b="1" dirty="0"/>
              <a:t>示例：协方差矩阵不同</a:t>
            </a:r>
            <a:endParaRPr lang="zh-CN" altLang="en-US" sz="4000" b="1" dirty="0"/>
          </a:p>
        </p:txBody>
      </p:sp>
      <p:pic>
        <p:nvPicPr>
          <p:cNvPr id="6554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827088" y="1412875"/>
            <a:ext cx="7200900" cy="5019675"/>
          </a:xfrm>
        </p:spPr>
      </p:pic>
      <p:sp>
        <p:nvSpPr>
          <p:cNvPr id="3" name="灯片编号占位符 2"/>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noChangeArrowheads="1"/>
          </p:cNvSpPr>
          <p:nvPr>
            <p:ph type="title"/>
          </p:nvPr>
        </p:nvSpPr>
        <p:spPr/>
        <p:txBody>
          <a:bodyPr/>
          <a:lstStyle/>
          <a:p>
            <a:r>
              <a:rPr lang="zh-CN" altLang="en-US" sz="4000" b="1" dirty="0"/>
              <a:t>二次决策面</a:t>
            </a:r>
            <a:endParaRPr lang="zh-CN" altLang="en-US" sz="4000" b="1" dirty="0"/>
          </a:p>
        </p:txBody>
      </p:sp>
      <p:pic>
        <p:nvPicPr>
          <p:cNvPr id="6656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331913" y="1844675"/>
            <a:ext cx="5616575" cy="3914775"/>
          </a:xfrm>
        </p:spPr>
      </p:pic>
      <p:sp>
        <p:nvSpPr>
          <p:cNvPr id="3" name="灯片编号占位符 2"/>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noChangeArrowheads="1"/>
          </p:cNvSpPr>
          <p:nvPr>
            <p:ph type="title"/>
          </p:nvPr>
        </p:nvSpPr>
        <p:spPr>
          <a:xfrm>
            <a:off x="251520" y="0"/>
            <a:ext cx="8686800" cy="1143000"/>
          </a:xfrm>
        </p:spPr>
        <p:txBody>
          <a:bodyPr/>
          <a:lstStyle/>
          <a:p>
            <a:r>
              <a:rPr lang="zh-CN" altLang="en-US" sz="4000" b="1" dirty="0"/>
              <a:t>类条件概率密度：高斯分布</a:t>
            </a:r>
            <a:endParaRPr lang="zh-CN" altLang="en-US" sz="4000" b="1" dirty="0"/>
          </a:p>
        </p:txBody>
      </p:sp>
      <p:pic>
        <p:nvPicPr>
          <p:cNvPr id="5734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584" y="1268760"/>
            <a:ext cx="71469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827584" y="2745269"/>
            <a:ext cx="1872208" cy="400110"/>
          </a:xfrm>
          <a:prstGeom prst="rect">
            <a:avLst/>
          </a:prstGeom>
          <a:noFill/>
        </p:spPr>
        <p:txBody>
          <a:bodyPr wrap="square" rtlCol="0">
            <a:spAutoFit/>
          </a:bodyPr>
          <a:lstStyle/>
          <a:p>
            <a:r>
              <a:rPr lang="en-US" altLang="zh-CN" u="none" dirty="0">
                <a:solidFill>
                  <a:srgbClr val="2110FC"/>
                </a:solidFill>
              </a:rPr>
              <a:t>K</a:t>
            </a:r>
            <a:r>
              <a:rPr lang="zh-CN" altLang="en-US" u="none" dirty="0">
                <a:solidFill>
                  <a:srgbClr val="2110FC"/>
                </a:solidFill>
              </a:rPr>
              <a:t>类情形</a:t>
            </a:r>
            <a:endParaRPr lang="zh-CN" altLang="en-US" u="none" dirty="0">
              <a:solidFill>
                <a:srgbClr val="2110FC"/>
              </a:solidFill>
            </a:endParaRPr>
          </a:p>
        </p:txBody>
      </p:sp>
      <p:pic>
        <p:nvPicPr>
          <p:cNvPr id="195585" name="Picture 1" descr="C:\Users\Mis_Liu\AppData\Roaming\Tencent\Users\79190152\TIM\WinTemp\RichOle\WWR)XMSVYTW3K)FLSPKQ7]W.png"/>
          <p:cNvPicPr>
            <a:picLocks noChangeAspect="1" noChangeArrowheads="1"/>
          </p:cNvPicPr>
          <p:nvPr/>
        </p:nvPicPr>
        <p:blipFill>
          <a:blip r:embed="rId2" cstate="print"/>
          <a:srcRect/>
          <a:stretch>
            <a:fillRect/>
          </a:stretch>
        </p:blipFill>
        <p:spPr bwMode="auto">
          <a:xfrm>
            <a:off x="1547663" y="4145260"/>
            <a:ext cx="2848026" cy="666000"/>
          </a:xfrm>
          <a:prstGeom prst="rect">
            <a:avLst/>
          </a:prstGeom>
          <a:noFill/>
        </p:spPr>
      </p:pic>
      <p:pic>
        <p:nvPicPr>
          <p:cNvPr id="195586" name="Picture 2" descr="C:\Users\Mis_Liu\AppData\Roaming\Tencent\Users\79190152\TIM\WinTemp\RichOle\T7)C0U(3_Y(VOASQQ78HGKC.png"/>
          <p:cNvPicPr>
            <a:picLocks noChangeAspect="1" noChangeArrowheads="1"/>
          </p:cNvPicPr>
          <p:nvPr/>
        </p:nvPicPr>
        <p:blipFill>
          <a:blip r:embed="rId3" cstate="print"/>
          <a:srcRect/>
          <a:stretch>
            <a:fillRect/>
          </a:stretch>
        </p:blipFill>
        <p:spPr bwMode="auto">
          <a:xfrm>
            <a:off x="1790328" y="4858641"/>
            <a:ext cx="1881600" cy="504000"/>
          </a:xfrm>
          <a:prstGeom prst="rect">
            <a:avLst/>
          </a:prstGeom>
          <a:noFill/>
        </p:spPr>
      </p:pic>
      <p:pic>
        <p:nvPicPr>
          <p:cNvPr id="195587" name="Picture 3" descr="C:\Users\Mis_Liu\AppData\Roaming\Tencent\Users\79190152\TIM\WinTemp\RichOle\{G~Z~UW[5YXJX8BRGHX`~WM.png"/>
          <p:cNvPicPr>
            <a:picLocks noChangeAspect="1" noChangeArrowheads="1"/>
          </p:cNvPicPr>
          <p:nvPr/>
        </p:nvPicPr>
        <p:blipFill>
          <a:blip r:embed="rId4" cstate="print"/>
          <a:srcRect/>
          <a:stretch>
            <a:fillRect/>
          </a:stretch>
        </p:blipFill>
        <p:spPr bwMode="auto">
          <a:xfrm>
            <a:off x="1820140" y="5355679"/>
            <a:ext cx="3938824" cy="720000"/>
          </a:xfrm>
          <a:prstGeom prst="rect">
            <a:avLst/>
          </a:prstGeom>
          <a:noFill/>
        </p:spPr>
      </p:pic>
      <p:sp>
        <p:nvSpPr>
          <p:cNvPr id="15" name="矩形 14"/>
          <p:cNvSpPr/>
          <p:nvPr/>
        </p:nvSpPr>
        <p:spPr>
          <a:xfrm>
            <a:off x="4605051" y="4314516"/>
            <a:ext cx="1627369" cy="400110"/>
          </a:xfrm>
          <a:prstGeom prst="rect">
            <a:avLst/>
          </a:prstGeom>
        </p:spPr>
        <p:txBody>
          <a:bodyPr wrap="none">
            <a:spAutoFit/>
          </a:bodyPr>
          <a:lstStyle/>
          <a:p>
            <a:r>
              <a:rPr lang="en-US" altLang="zh-CN" u="none" dirty="0">
                <a:solidFill>
                  <a:srgbClr val="FF0000"/>
                </a:solidFill>
                <a:latin typeface="+mn-ea"/>
                <a:ea typeface="+mn-ea"/>
              </a:rPr>
              <a:t>x</a:t>
            </a:r>
            <a:r>
              <a:rPr lang="zh-CN" altLang="en-US" u="none" dirty="0">
                <a:solidFill>
                  <a:srgbClr val="FF0000"/>
                </a:solidFill>
                <a:latin typeface="+mn-ea"/>
                <a:ea typeface="+mn-ea"/>
              </a:rPr>
              <a:t>的线性函数</a:t>
            </a:r>
            <a:endParaRPr lang="zh-CN" altLang="en-US" u="none" dirty="0">
              <a:solidFill>
                <a:srgbClr val="FF0000"/>
              </a:solidFill>
              <a:latin typeface="+mn-ea"/>
              <a:ea typeface="+mn-ea"/>
            </a:endParaRPr>
          </a:p>
        </p:txBody>
      </p:sp>
      <p:cxnSp>
        <p:nvCxnSpPr>
          <p:cNvPr id="12" name="直接箭头连接符 11"/>
          <p:cNvCxnSpPr/>
          <p:nvPr/>
        </p:nvCxnSpPr>
        <p:spPr>
          <a:xfrm flipH="1" flipV="1">
            <a:off x="6512786" y="1825124"/>
            <a:ext cx="917575" cy="611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28184" y="2429698"/>
            <a:ext cx="2843808" cy="400110"/>
          </a:xfrm>
          <a:prstGeom prst="rect">
            <a:avLst/>
          </a:prstGeom>
          <a:noFill/>
        </p:spPr>
        <p:txBody>
          <a:bodyPr wrap="square" rtlCol="0">
            <a:spAutoFit/>
          </a:bodyPr>
          <a:lstStyle/>
          <a:p>
            <a:r>
              <a:rPr lang="zh-CN" altLang="en-US" u="none" dirty="0">
                <a:solidFill>
                  <a:srgbClr val="FF0000"/>
                </a:solidFill>
                <a:latin typeface="Times New Roman" panose="02020603050405020304" pitchFamily="18" charset="0"/>
                <a:cs typeface="Times New Roman" panose="02020603050405020304" pitchFamily="18" charset="0"/>
              </a:rPr>
              <a:t>类别的协方差矩阵相同</a:t>
            </a:r>
            <a:endParaRPr lang="zh-CN" altLang="en-US" u="none" dirty="0">
              <a:solidFill>
                <a:srgbClr val="FF00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5"/>
          <a:stretch>
            <a:fillRect/>
          </a:stretch>
        </p:blipFill>
        <p:spPr>
          <a:xfrm>
            <a:off x="1572749" y="3145379"/>
            <a:ext cx="3219450" cy="952500"/>
          </a:xfrm>
          <a:prstGeom prst="rect">
            <a:avLst/>
          </a:prstGeom>
        </p:spPr>
      </p:pic>
      <p:pic>
        <p:nvPicPr>
          <p:cNvPr id="16" name="Picture 6"/>
          <p:cNvPicPr>
            <a:picLocks noChangeAspect="1" noChangeArrowheads="1"/>
          </p:cNvPicPr>
          <p:nvPr/>
        </p:nvPicPr>
        <p:blipFill>
          <a:blip r:embed="rId6"/>
          <a:srcRect/>
          <a:stretch>
            <a:fillRect/>
          </a:stretch>
        </p:blipFill>
        <p:spPr bwMode="auto">
          <a:xfrm>
            <a:off x="5010462" y="3302596"/>
            <a:ext cx="3296492" cy="576000"/>
          </a:xfrm>
          <a:prstGeom prst="rect">
            <a:avLst/>
          </a:prstGeom>
          <a:noFill/>
          <a:ln w="9525">
            <a:noFill/>
            <a:miter lim="800000"/>
            <a:headEnd/>
            <a:tailEnd/>
          </a:ln>
          <a:effectLst/>
        </p:spPr>
      </p:pic>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1" cstate="print"/>
          <a:srcRect/>
          <a:stretch>
            <a:fillRect/>
          </a:stretch>
        </p:blipFill>
        <p:spPr bwMode="auto">
          <a:xfrm>
            <a:off x="0" y="1268760"/>
            <a:ext cx="8950771" cy="5141533"/>
          </a:xfrm>
          <a:prstGeom prst="rect">
            <a:avLst/>
          </a:prstGeom>
          <a:noFill/>
          <a:ln w="9525">
            <a:noFill/>
            <a:miter lim="800000"/>
            <a:headEnd/>
            <a:tailEnd/>
          </a:ln>
        </p:spPr>
      </p:pic>
      <p:sp>
        <p:nvSpPr>
          <p:cNvPr id="3" name="TextBox 7"/>
          <p:cNvSpPr txBox="1">
            <a:spLocks noChangeArrowheads="1"/>
          </p:cNvSpPr>
          <p:nvPr/>
        </p:nvSpPr>
        <p:spPr bwMode="auto">
          <a:xfrm>
            <a:off x="4067944" y="2636912"/>
            <a:ext cx="30091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1pPr>
            <a:lvl2pPr marL="742950" indent="-28575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2pPr>
            <a:lvl3pPr marL="11430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3pPr>
            <a:lvl4pPr marL="16002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4pPr>
            <a:lvl5pPr marL="20574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5pPr>
            <a:lvl6pPr marL="25146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marL="29718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marL="34290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marL="38862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pPr algn="r"/>
            <a:r>
              <a:rPr lang="en-US" altLang="zh-CN" sz="1800" u="none" dirty="0">
                <a:solidFill>
                  <a:srgbClr val="2110FC"/>
                </a:solidFill>
              </a:rPr>
              <a:t>Linear decision boundary</a:t>
            </a:r>
            <a:endParaRPr lang="zh-CN" altLang="en-US" sz="1800" u="none" dirty="0">
              <a:solidFill>
                <a:srgbClr val="2110FC"/>
              </a:solidFill>
            </a:endParaRPr>
          </a:p>
        </p:txBody>
      </p:sp>
      <p:sp>
        <p:nvSpPr>
          <p:cNvPr id="5" name="标题 1"/>
          <p:cNvSpPr>
            <a:spLocks noGrp="1" noChangeArrowheads="1"/>
          </p:cNvSpPr>
          <p:nvPr>
            <p:ph type="title"/>
          </p:nvPr>
        </p:nvSpPr>
        <p:spPr>
          <a:xfrm>
            <a:off x="251520" y="0"/>
            <a:ext cx="8686800" cy="1143000"/>
          </a:xfrm>
        </p:spPr>
        <p:txBody>
          <a:bodyPr/>
          <a:lstStyle/>
          <a:p>
            <a:r>
              <a:rPr lang="zh-CN" altLang="en-US" sz="3600" b="1" dirty="0">
                <a:latin typeface="+mn-ea"/>
              </a:rPr>
              <a:t>类条件概率密度：高斯分布</a:t>
            </a:r>
            <a:endParaRPr lang="zh-CN" altLang="en-US" sz="3600" b="1" dirty="0"/>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8229600" cy="1143000"/>
          </a:xfrm>
        </p:spPr>
        <p:txBody>
          <a:bodyPr/>
          <a:lstStyle/>
          <a:p>
            <a:r>
              <a:rPr lang="zh-CN" altLang="en-US" b="1" dirty="0">
                <a:latin typeface="黑体" panose="02010609060101010101" pitchFamily="49" charset="-122"/>
                <a:ea typeface="黑体" panose="02010609060101010101" pitchFamily="49" charset="-122"/>
              </a:rPr>
              <a:t>概率生成式模型</a:t>
            </a:r>
            <a:r>
              <a:rPr lang="en-GB" altLang="zh-CN" b="1" dirty="0">
                <a:latin typeface="黑体" panose="02010609060101010101" pitchFamily="49" charset="-122"/>
                <a:ea typeface="黑体" panose="02010609060101010101" pitchFamily="49" charset="-122"/>
              </a:rPr>
              <a:t> </a:t>
            </a:r>
            <a:endParaRPr lang="zh-CN" altLang="en-US"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pPr>
              <a:defRPr/>
            </a:pPr>
            <a:r>
              <a:rPr lang="zh-CN" altLang="en-US" b="1" noProof="1">
                <a:latin typeface="+mn-ea"/>
                <a:ea typeface="+mn-ea"/>
              </a:rPr>
              <a:t>离散输入</a:t>
            </a:r>
            <a:endParaRPr lang="en-US" altLang="zh-CN" b="1" noProof="1">
              <a:latin typeface="+mn-ea"/>
              <a:ea typeface="+mn-ea"/>
            </a:endParaRPr>
          </a:p>
          <a:p>
            <a:pPr>
              <a:defRPr/>
            </a:pPr>
            <a:r>
              <a:rPr lang="zh-CN" altLang="en-US" b="1" noProof="1">
                <a:latin typeface="+mn-ea"/>
                <a:ea typeface="+mn-ea"/>
              </a:rPr>
              <a:t>连续输入</a:t>
            </a:r>
            <a:endParaRPr lang="en-US" altLang="zh-CN" b="1" noProof="1">
              <a:latin typeface="+mn-ea"/>
              <a:ea typeface="+mn-ea"/>
            </a:endParaRPr>
          </a:p>
          <a:p>
            <a:pPr>
              <a:defRPr/>
            </a:pPr>
            <a:r>
              <a:rPr lang="zh-CN" altLang="en-US" b="1" noProof="1">
                <a:solidFill>
                  <a:srgbClr val="2110FC"/>
                </a:solidFill>
                <a:latin typeface="+mn-ea"/>
                <a:ea typeface="+mn-ea"/>
              </a:rPr>
              <a:t>最大似然解</a:t>
            </a:r>
            <a:endParaRPr lang="en-US" altLang="zh-CN" b="1" noProof="1">
              <a:solidFill>
                <a:srgbClr val="2110FC"/>
              </a:solidFill>
              <a:latin typeface="+mn-ea"/>
              <a:ea typeface="+mn-ea"/>
            </a:endParaRPr>
          </a:p>
          <a:p>
            <a:pPr>
              <a:defRPr/>
            </a:pPr>
            <a:r>
              <a:rPr lang="zh-CN" altLang="en-US" b="1" noProof="1">
                <a:latin typeface="+mn-ea"/>
                <a:ea typeface="+mn-ea"/>
              </a:rPr>
              <a:t>朴素贝叶斯</a:t>
            </a:r>
            <a:endParaRPr lang="zh-CN" altLang="en-US" b="1" noProof="1">
              <a:latin typeface="+mn-ea"/>
              <a:ea typeface="+mn-ea"/>
            </a:endParaRPr>
          </a:p>
          <a:p>
            <a:pPr>
              <a:defRPr/>
            </a:pPr>
            <a:endParaRPr lang="zh-CN" altLang="en-US" b="1" noProof="1">
              <a:solidFill>
                <a:srgbClr val="2110FC"/>
              </a:solidFill>
              <a:latin typeface="+mn-ea"/>
              <a:ea typeface="+mn-ea"/>
            </a:endParaRPr>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noChangeArrowheads="1"/>
          </p:cNvSpPr>
          <p:nvPr>
            <p:ph type="title"/>
          </p:nvPr>
        </p:nvSpPr>
        <p:spPr>
          <a:xfrm>
            <a:off x="467544" y="0"/>
            <a:ext cx="8435280" cy="1143000"/>
          </a:xfrm>
        </p:spPr>
        <p:txBody>
          <a:bodyPr/>
          <a:lstStyle/>
          <a:p>
            <a:r>
              <a:rPr lang="zh-CN" altLang="en-US" sz="4000" b="1" dirty="0"/>
              <a:t>最大似然参数估计</a:t>
            </a:r>
            <a:endParaRPr lang="zh-CN" altLang="en-US" sz="4000" b="1" dirty="0"/>
          </a:p>
        </p:txBody>
      </p:sp>
      <p:graphicFrame>
        <p:nvGraphicFramePr>
          <p:cNvPr id="58371" name="内容占位符 3"/>
          <p:cNvGraphicFramePr>
            <a:graphicFrameLocks noGrp="1" noChangeAspect="1"/>
          </p:cNvGraphicFramePr>
          <p:nvPr>
            <p:ph idx="1"/>
          </p:nvPr>
        </p:nvGraphicFramePr>
        <p:xfrm>
          <a:off x="69342" y="1772816"/>
          <a:ext cx="8964488" cy="4195862"/>
        </p:xfrm>
        <a:graphic>
          <a:graphicData uri="http://schemas.openxmlformats.org/presentationml/2006/ole">
            <mc:AlternateContent xmlns:mc="http://schemas.openxmlformats.org/markup-compatibility/2006">
              <mc:Choice xmlns:v="urn:schemas-microsoft-com:vml" Requires="v">
                <p:oleObj spid="_x0000_s3088" name="" r:id="rId1" imgW="8610600" imgH="3819525" progId="PBrush">
                  <p:embed/>
                </p:oleObj>
              </mc:Choice>
              <mc:Fallback>
                <p:oleObj name="" r:id="rId1" imgW="8610600" imgH="3819525" progId="PBrush">
                  <p:embed/>
                  <p:pic>
                    <p:nvPicPr>
                      <p:cNvPr id="0" name="内容占位符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 y="1772816"/>
                        <a:ext cx="8964488" cy="419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TextBox 3"/>
          <p:cNvSpPr txBox="1"/>
          <p:nvPr/>
        </p:nvSpPr>
        <p:spPr>
          <a:xfrm>
            <a:off x="107504" y="1145177"/>
            <a:ext cx="7488832" cy="400110"/>
          </a:xfrm>
          <a:prstGeom prst="rect">
            <a:avLst/>
          </a:prstGeom>
          <a:noFill/>
        </p:spPr>
        <p:txBody>
          <a:bodyPr wrap="square" rtlCol="0">
            <a:spAutoFit/>
          </a:bodyPr>
          <a:lstStyle/>
          <a:p>
            <a:r>
              <a:rPr lang="zh-CN" altLang="en-US" u="none" dirty="0">
                <a:solidFill>
                  <a:srgbClr val="2110FC"/>
                </a:solidFill>
              </a:rPr>
              <a:t>两类情形：每个类别都有一个高斯类条件概率密度，且</a:t>
            </a:r>
            <a:r>
              <a:rPr lang="en-US" altLang="zh-CN" u="none" dirty="0">
                <a:solidFill>
                  <a:srgbClr val="2110FC"/>
                </a:solidFill>
              </a:rPr>
              <a:t>Σ</a:t>
            </a:r>
            <a:r>
              <a:rPr lang="zh-CN" altLang="en-US" u="none" dirty="0">
                <a:solidFill>
                  <a:srgbClr val="2110FC"/>
                </a:solidFill>
              </a:rPr>
              <a:t>相同</a:t>
            </a:r>
            <a:endParaRPr lang="zh-CN" altLang="en-US" u="none" dirty="0">
              <a:solidFill>
                <a:srgbClr val="2110FC"/>
              </a:solidFill>
            </a:endParaRPr>
          </a:p>
        </p:txBody>
      </p:sp>
      <p:sp>
        <p:nvSpPr>
          <p:cNvPr id="6" name="矩形 5"/>
          <p:cNvSpPr/>
          <p:nvPr/>
        </p:nvSpPr>
        <p:spPr>
          <a:xfrm>
            <a:off x="2843808" y="6093296"/>
            <a:ext cx="3655168" cy="400110"/>
          </a:xfrm>
          <a:prstGeom prst="rect">
            <a:avLst/>
          </a:prstGeom>
        </p:spPr>
        <p:txBody>
          <a:bodyPr wrap="none">
            <a:spAutoFit/>
          </a:bodyPr>
          <a:lstStyle/>
          <a:p>
            <a:r>
              <a:rPr lang="zh-CN" altLang="en-US" u="none" dirty="0">
                <a:solidFill>
                  <a:srgbClr val="2110FC"/>
                </a:solidFill>
                <a:latin typeface="STSongti-SC-Regular"/>
              </a:rPr>
              <a:t>最⼤化似然函数的对数来求解</a:t>
            </a:r>
            <a:endParaRPr lang="zh-CN" altLang="en-US" dirty="0">
              <a:solidFill>
                <a:srgbClr val="2110FC"/>
              </a:solidFill>
            </a:endParaRPr>
          </a:p>
        </p:txBody>
      </p:sp>
      <p:sp>
        <p:nvSpPr>
          <p:cNvPr id="3" name="灯片编号占位符 2"/>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noChangeArrowheads="1"/>
          </p:cNvSpPr>
          <p:nvPr>
            <p:ph type="title"/>
          </p:nvPr>
        </p:nvSpPr>
        <p:spPr>
          <a:xfrm>
            <a:off x="467544" y="0"/>
            <a:ext cx="8229600" cy="1143000"/>
          </a:xfrm>
        </p:spPr>
        <p:txBody>
          <a:bodyPr/>
          <a:lstStyle/>
          <a:p>
            <a:r>
              <a:rPr lang="zh-CN" altLang="en-US" sz="4000" b="1" dirty="0"/>
              <a:t>最大似然参数估计</a:t>
            </a:r>
            <a:endParaRPr lang="zh-CN" altLang="en-US" sz="4000" b="1" dirty="0"/>
          </a:p>
        </p:txBody>
      </p:sp>
      <p:pic>
        <p:nvPicPr>
          <p:cNvPr id="5939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95736" y="1484784"/>
            <a:ext cx="4137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9826" y="2492896"/>
            <a:ext cx="22161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3428479"/>
            <a:ext cx="28448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3768" y="4509120"/>
            <a:ext cx="45339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0" name="TextBox 8"/>
          <p:cNvSpPr txBox="1">
            <a:spLocks noChangeArrowheads="1"/>
          </p:cNvSpPr>
          <p:nvPr/>
        </p:nvSpPr>
        <p:spPr bwMode="auto">
          <a:xfrm>
            <a:off x="611560" y="1196752"/>
            <a:ext cx="15007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1pPr>
            <a:lvl2pPr marL="742950" indent="-28575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2pPr>
            <a:lvl3pPr marL="11430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3pPr>
            <a:lvl4pPr marL="16002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4pPr>
            <a:lvl5pPr marL="20574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5pPr>
            <a:lvl6pPr marL="25146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marL="29718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marL="34290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marL="38862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pPr algn="r"/>
            <a:r>
              <a:rPr lang="zh-CN" altLang="en-US" u="none" dirty="0">
                <a:solidFill>
                  <a:srgbClr val="2110FC"/>
                </a:solidFill>
              </a:rPr>
              <a:t>类先验概率</a:t>
            </a:r>
            <a:endParaRPr lang="zh-CN" altLang="en-US" u="none" dirty="0">
              <a:solidFill>
                <a:srgbClr val="2110FC"/>
              </a:solidFill>
            </a:endParaRPr>
          </a:p>
        </p:txBody>
      </p:sp>
      <p:sp>
        <p:nvSpPr>
          <p:cNvPr id="59401" name="文本框 1"/>
          <p:cNvSpPr txBox="1">
            <a:spLocks noChangeArrowheads="1"/>
          </p:cNvSpPr>
          <p:nvPr/>
        </p:nvSpPr>
        <p:spPr bwMode="auto">
          <a:xfrm>
            <a:off x="391274" y="4586939"/>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1pPr>
            <a:lvl2pPr marL="742950" indent="-28575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2pPr>
            <a:lvl3pPr marL="11430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3pPr>
            <a:lvl4pPr marL="16002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4pPr>
            <a:lvl5pPr marL="2057400" indent="-228600">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5pPr>
            <a:lvl6pPr marL="25146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6pPr>
            <a:lvl7pPr marL="29718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7pPr>
            <a:lvl8pPr marL="34290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8pPr>
            <a:lvl9pPr marL="3886200" indent="-228600" eaLnBrk="0" fontAlgn="base" hangingPunct="0">
              <a:spcBef>
                <a:spcPct val="0"/>
              </a:spcBef>
              <a:spcAft>
                <a:spcPct val="0"/>
              </a:spcAft>
              <a:buFont typeface="Arial" panose="020B0604020202020204" pitchFamily="34" charset="0"/>
              <a:defRPr sz="2000" b="1" u="sng">
                <a:solidFill>
                  <a:schemeClr val="accent1"/>
                </a:solidFill>
                <a:latin typeface="Lucida Sans Unicode" panose="020B0602030504020204" pitchFamily="34" charset="0"/>
                <a:ea typeface="굴림" pitchFamily="50" charset="-127"/>
              </a:defRPr>
            </a:lvl9pPr>
          </a:lstStyle>
          <a:p>
            <a:pPr eaLnBrk="1" hangingPunct="1"/>
            <a:r>
              <a:rPr lang="zh-CN" altLang="en-US" u="none" dirty="0">
                <a:solidFill>
                  <a:srgbClr val="2110FC"/>
                </a:solidFill>
              </a:rPr>
              <a:t>共享的协方差矩阵</a:t>
            </a:r>
            <a:endParaRPr lang="zh-CN" altLang="en-US" u="none" dirty="0">
              <a:solidFill>
                <a:srgbClr val="2110FC"/>
              </a:solidFill>
            </a:endParaRPr>
          </a:p>
        </p:txBody>
      </p:sp>
      <p:sp>
        <p:nvSpPr>
          <p:cNvPr id="11" name="TextBox 10"/>
          <p:cNvSpPr txBox="1"/>
          <p:nvPr/>
        </p:nvSpPr>
        <p:spPr>
          <a:xfrm>
            <a:off x="6014219" y="1583937"/>
            <a:ext cx="2411760" cy="400110"/>
          </a:xfrm>
          <a:prstGeom prst="rect">
            <a:avLst/>
          </a:prstGeom>
          <a:noFill/>
        </p:spPr>
        <p:txBody>
          <a:bodyPr wrap="square" rtlCol="0">
            <a:spAutoFit/>
          </a:bodyPr>
          <a:lstStyle/>
          <a:p>
            <a:r>
              <a:rPr lang="zh-CN" altLang="en-US" b="0" u="none" dirty="0">
                <a:solidFill>
                  <a:srgbClr val="7030A0"/>
                </a:solidFill>
                <a:latin typeface="黑体" panose="02010609060101010101" pitchFamily="49" charset="-122"/>
                <a:ea typeface="黑体" panose="02010609060101010101" pitchFamily="49" charset="-122"/>
              </a:rPr>
              <a:t>类别</a:t>
            </a:r>
            <a:r>
              <a:rPr lang="en-US" altLang="zh-CN" b="0" u="none" dirty="0">
                <a:solidFill>
                  <a:srgbClr val="7030A0"/>
                </a:solidFill>
                <a:latin typeface="黑体" panose="02010609060101010101" pitchFamily="49" charset="-122"/>
                <a:ea typeface="黑体" panose="02010609060101010101" pitchFamily="49" charset="-122"/>
              </a:rPr>
              <a:t>C</a:t>
            </a:r>
            <a:r>
              <a:rPr lang="en-US" altLang="zh-CN" sz="1200" b="0" u="none" dirty="0">
                <a:solidFill>
                  <a:srgbClr val="7030A0"/>
                </a:solidFill>
                <a:latin typeface="黑体" panose="02010609060101010101" pitchFamily="49" charset="-122"/>
                <a:ea typeface="黑体" panose="02010609060101010101" pitchFamily="49" charset="-122"/>
              </a:rPr>
              <a:t>1</a:t>
            </a:r>
            <a:r>
              <a:rPr lang="zh-CN" altLang="en-US" b="0" u="none" dirty="0">
                <a:solidFill>
                  <a:srgbClr val="7030A0"/>
                </a:solidFill>
                <a:latin typeface="黑体" panose="02010609060101010101" pitchFamily="49" charset="-122"/>
                <a:ea typeface="黑体" panose="02010609060101010101" pitchFamily="49" charset="-122"/>
              </a:rPr>
              <a:t>数据点总数</a:t>
            </a:r>
            <a:endParaRPr lang="zh-CN" altLang="en-US" sz="1200" b="0" u="none" dirty="0">
              <a:solidFill>
                <a:srgbClr val="7030A0"/>
              </a:solidFill>
              <a:latin typeface="黑体" panose="02010609060101010101" pitchFamily="49" charset="-122"/>
              <a:ea typeface="黑体" panose="02010609060101010101" pitchFamily="49" charset="-122"/>
            </a:endParaRPr>
          </a:p>
        </p:txBody>
      </p:sp>
      <p:sp>
        <p:nvSpPr>
          <p:cNvPr id="12" name="TextBox 11"/>
          <p:cNvSpPr txBox="1"/>
          <p:nvPr/>
        </p:nvSpPr>
        <p:spPr>
          <a:xfrm>
            <a:off x="6280217" y="2016780"/>
            <a:ext cx="2411760" cy="400110"/>
          </a:xfrm>
          <a:prstGeom prst="rect">
            <a:avLst/>
          </a:prstGeom>
          <a:noFill/>
        </p:spPr>
        <p:txBody>
          <a:bodyPr wrap="square" rtlCol="0">
            <a:spAutoFit/>
          </a:bodyPr>
          <a:lstStyle/>
          <a:p>
            <a:r>
              <a:rPr lang="zh-CN" altLang="en-US" b="0" u="none" dirty="0">
                <a:solidFill>
                  <a:srgbClr val="7030A0"/>
                </a:solidFill>
                <a:latin typeface="黑体" panose="02010609060101010101" pitchFamily="49" charset="-122"/>
                <a:ea typeface="黑体" panose="02010609060101010101" pitchFamily="49" charset="-122"/>
              </a:rPr>
              <a:t>类别</a:t>
            </a:r>
            <a:r>
              <a:rPr lang="en-US" altLang="zh-CN" b="0" u="none" dirty="0">
                <a:solidFill>
                  <a:srgbClr val="7030A0"/>
                </a:solidFill>
                <a:latin typeface="黑体" panose="02010609060101010101" pitchFamily="49" charset="-122"/>
                <a:ea typeface="黑体" panose="02010609060101010101" pitchFamily="49" charset="-122"/>
              </a:rPr>
              <a:t>C</a:t>
            </a:r>
            <a:r>
              <a:rPr lang="en-US" altLang="zh-CN" sz="1200" b="0" u="none" dirty="0">
                <a:solidFill>
                  <a:srgbClr val="7030A0"/>
                </a:solidFill>
                <a:latin typeface="黑体" panose="02010609060101010101" pitchFamily="49" charset="-122"/>
                <a:ea typeface="黑体" panose="02010609060101010101" pitchFamily="49" charset="-122"/>
              </a:rPr>
              <a:t>2</a:t>
            </a:r>
            <a:r>
              <a:rPr lang="zh-CN" altLang="en-US" b="0" u="none" dirty="0">
                <a:solidFill>
                  <a:srgbClr val="7030A0"/>
                </a:solidFill>
                <a:latin typeface="黑体" panose="02010609060101010101" pitchFamily="49" charset="-122"/>
                <a:ea typeface="黑体" panose="02010609060101010101" pitchFamily="49" charset="-122"/>
              </a:rPr>
              <a:t>数据点总数</a:t>
            </a:r>
            <a:endParaRPr lang="zh-CN" altLang="en-US" sz="1200" b="0" u="none" dirty="0">
              <a:solidFill>
                <a:srgbClr val="7030A0"/>
              </a:solidFill>
              <a:latin typeface="黑体" panose="02010609060101010101" pitchFamily="49" charset="-122"/>
              <a:ea typeface="黑体" panose="02010609060101010101" pitchFamily="49" charset="-122"/>
            </a:endParaRPr>
          </a:p>
        </p:txBody>
      </p:sp>
      <p:sp>
        <p:nvSpPr>
          <p:cNvPr id="2" name="椭圆 1"/>
          <p:cNvSpPr/>
          <p:nvPr/>
        </p:nvSpPr>
        <p:spPr>
          <a:xfrm>
            <a:off x="5477624" y="1628800"/>
            <a:ext cx="360040" cy="360040"/>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832140" y="2009160"/>
            <a:ext cx="396044" cy="360040"/>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5472" y="3734467"/>
            <a:ext cx="4137025" cy="499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6369375" y="3316922"/>
            <a:ext cx="2299027" cy="400110"/>
          </a:xfrm>
          <a:prstGeom prst="rect">
            <a:avLst/>
          </a:prstGeom>
        </p:spPr>
        <p:txBody>
          <a:bodyPr wrap="none">
            <a:spAutoFit/>
          </a:bodyPr>
          <a:lstStyle/>
          <a:p>
            <a:r>
              <a:rPr lang="zh-CN" altLang="en-US" u="none" dirty="0">
                <a:solidFill>
                  <a:srgbClr val="FF0000"/>
                </a:solidFill>
                <a:latin typeface="+mn-ea"/>
                <a:cs typeface="Times New Roman" panose="02020603050405020304" pitchFamily="18" charset="0"/>
              </a:rPr>
              <a:t>求</a:t>
            </a:r>
            <a:r>
              <a:rPr lang="en-US" altLang="zh-CN" i="1" u="none" dirty="0">
                <a:solidFill>
                  <a:srgbClr val="FF0000"/>
                </a:solidFill>
                <a:latin typeface="+mn-ea"/>
                <a:cs typeface="Times New Roman" panose="02020603050405020304" pitchFamily="18" charset="0"/>
              </a:rPr>
              <a:t>p</a:t>
            </a:r>
            <a:r>
              <a:rPr lang="en-US" altLang="zh-CN" u="none" dirty="0">
                <a:solidFill>
                  <a:srgbClr val="FF0000"/>
                </a:solidFill>
                <a:latin typeface="+mn-ea"/>
                <a:cs typeface="Times New Roman" panose="02020603050405020304" pitchFamily="18" charset="0"/>
              </a:rPr>
              <a:t>(</a:t>
            </a:r>
            <a:r>
              <a:rPr lang="en-US" altLang="zh-CN" u="none" dirty="0" err="1">
                <a:solidFill>
                  <a:srgbClr val="FF0000"/>
                </a:solidFill>
                <a:latin typeface="+mn-ea"/>
                <a:cs typeface="Times New Roman" panose="02020603050405020304" pitchFamily="18" charset="0"/>
              </a:rPr>
              <a:t>x|</a:t>
            </a:r>
            <a:r>
              <a:rPr lang="en-US" altLang="zh-CN" i="1" u="none" dirty="0" err="1">
                <a:solidFill>
                  <a:srgbClr val="FF0000"/>
                </a:solidFill>
                <a:latin typeface="+mn-ea"/>
                <a:cs typeface="Times New Roman" panose="02020603050405020304" pitchFamily="18" charset="0"/>
              </a:rPr>
              <a:t>C</a:t>
            </a:r>
            <a:r>
              <a:rPr lang="en-US" altLang="zh-CN" i="1" u="none" baseline="-25000" dirty="0" err="1">
                <a:solidFill>
                  <a:srgbClr val="FF0000"/>
                </a:solidFill>
                <a:latin typeface="+mn-ea"/>
                <a:cs typeface="Times New Roman" panose="02020603050405020304" pitchFamily="18" charset="0"/>
              </a:rPr>
              <a:t>k</a:t>
            </a:r>
            <a:r>
              <a:rPr lang="en-US" altLang="zh-CN" u="none" dirty="0">
                <a:solidFill>
                  <a:srgbClr val="FF0000"/>
                </a:solidFill>
                <a:latin typeface="+mn-ea"/>
                <a:cs typeface="Times New Roman" panose="02020603050405020304" pitchFamily="18" charset="0"/>
              </a:rPr>
              <a:t>)</a:t>
            </a:r>
            <a:r>
              <a:rPr lang="zh-CN" altLang="en-US" u="none" dirty="0">
                <a:solidFill>
                  <a:srgbClr val="FF0000"/>
                </a:solidFill>
                <a:latin typeface="+mn-ea"/>
                <a:cs typeface="Times New Roman" panose="02020603050405020304" pitchFamily="18" charset="0"/>
              </a:rPr>
              <a:t>和</a:t>
            </a:r>
            <a:r>
              <a:rPr lang="en-US" altLang="zh-CN" i="1" u="none" dirty="0">
                <a:solidFill>
                  <a:srgbClr val="FF0000"/>
                </a:solidFill>
                <a:latin typeface="+mn-ea"/>
                <a:cs typeface="Times New Roman" panose="02020603050405020304" pitchFamily="18" charset="0"/>
              </a:rPr>
              <a:t>p</a:t>
            </a:r>
            <a:r>
              <a:rPr lang="en-US" altLang="zh-CN" u="none" dirty="0">
                <a:solidFill>
                  <a:srgbClr val="FF0000"/>
                </a:solidFill>
                <a:latin typeface="+mn-ea"/>
                <a:cs typeface="Times New Roman" panose="02020603050405020304" pitchFamily="18" charset="0"/>
              </a:rPr>
              <a:t>(</a:t>
            </a:r>
            <a:r>
              <a:rPr lang="en-US" altLang="zh-CN" i="1" u="none" dirty="0" err="1">
                <a:solidFill>
                  <a:srgbClr val="FF0000"/>
                </a:solidFill>
                <a:latin typeface="+mn-ea"/>
                <a:cs typeface="Times New Roman" panose="02020603050405020304" pitchFamily="18" charset="0"/>
              </a:rPr>
              <a:t>C</a:t>
            </a:r>
            <a:r>
              <a:rPr lang="en-US" altLang="zh-CN" i="1" u="none" baseline="-25000" dirty="0" err="1">
                <a:solidFill>
                  <a:srgbClr val="FF0000"/>
                </a:solidFill>
                <a:latin typeface="+mn-ea"/>
                <a:cs typeface="Times New Roman" panose="02020603050405020304" pitchFamily="18" charset="0"/>
              </a:rPr>
              <a:t>k</a:t>
            </a:r>
            <a:r>
              <a:rPr lang="en-US" altLang="zh-CN" u="none" dirty="0">
                <a:solidFill>
                  <a:srgbClr val="FF0000"/>
                </a:solidFill>
                <a:latin typeface="+mn-ea"/>
                <a:cs typeface="Times New Roman" panose="02020603050405020304" pitchFamily="18" charset="0"/>
              </a:rPr>
              <a:t>)</a:t>
            </a:r>
            <a:r>
              <a:rPr lang="zh-CN" altLang="en-US" u="none" dirty="0">
                <a:solidFill>
                  <a:srgbClr val="FF0000"/>
                </a:solidFill>
                <a:latin typeface="+mn-ea"/>
                <a:cs typeface="Times New Roman" panose="02020603050405020304" pitchFamily="18" charset="0"/>
              </a:rPr>
              <a:t> </a:t>
            </a:r>
            <a:endParaRPr lang="zh-CN" altLang="en-US" u="none" dirty="0">
              <a:solidFill>
                <a:srgbClr val="FF0000"/>
              </a:solidFill>
            </a:endParaRPr>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8229600" cy="1143000"/>
          </a:xfrm>
        </p:spPr>
        <p:txBody>
          <a:bodyPr/>
          <a:lstStyle/>
          <a:p>
            <a:r>
              <a:rPr lang="zh-CN" altLang="en-US" b="1" dirty="0">
                <a:latin typeface="黑体" panose="02010609060101010101" pitchFamily="49" charset="-122"/>
                <a:ea typeface="黑体" panose="02010609060101010101" pitchFamily="49" charset="-122"/>
              </a:rPr>
              <a:t>概率生成式模型</a:t>
            </a:r>
            <a:r>
              <a:rPr lang="en-GB" altLang="zh-CN" b="1" dirty="0">
                <a:latin typeface="黑体" panose="02010609060101010101" pitchFamily="49" charset="-122"/>
                <a:ea typeface="黑体" panose="02010609060101010101" pitchFamily="49" charset="-122"/>
              </a:rPr>
              <a:t> </a:t>
            </a:r>
            <a:endParaRPr lang="zh-CN" altLang="en-US"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pPr>
              <a:defRPr/>
            </a:pPr>
            <a:r>
              <a:rPr lang="zh-CN" altLang="en-US" b="1" noProof="1">
                <a:latin typeface="+mn-ea"/>
                <a:ea typeface="+mn-ea"/>
              </a:rPr>
              <a:t>离散输入</a:t>
            </a:r>
            <a:endParaRPr lang="en-US" altLang="zh-CN" b="1" noProof="1">
              <a:latin typeface="+mn-ea"/>
              <a:ea typeface="+mn-ea"/>
            </a:endParaRPr>
          </a:p>
          <a:p>
            <a:pPr>
              <a:defRPr/>
            </a:pPr>
            <a:r>
              <a:rPr lang="zh-CN" altLang="en-US" b="1" noProof="1">
                <a:latin typeface="+mn-ea"/>
                <a:ea typeface="+mn-ea"/>
              </a:rPr>
              <a:t>连续输入</a:t>
            </a:r>
            <a:endParaRPr lang="en-US" altLang="zh-CN" b="1" noProof="1">
              <a:latin typeface="+mn-ea"/>
              <a:ea typeface="+mn-ea"/>
            </a:endParaRPr>
          </a:p>
          <a:p>
            <a:pPr>
              <a:defRPr/>
            </a:pPr>
            <a:r>
              <a:rPr lang="zh-CN" altLang="en-US" b="1" noProof="1">
                <a:latin typeface="+mn-ea"/>
                <a:ea typeface="+mn-ea"/>
              </a:rPr>
              <a:t>最大似然解</a:t>
            </a:r>
            <a:endParaRPr lang="en-US" altLang="zh-CN" b="1" noProof="1">
              <a:latin typeface="+mn-ea"/>
              <a:ea typeface="+mn-ea"/>
            </a:endParaRPr>
          </a:p>
          <a:p>
            <a:pPr>
              <a:defRPr/>
            </a:pPr>
            <a:r>
              <a:rPr lang="zh-CN" altLang="en-US" b="1" noProof="1">
                <a:solidFill>
                  <a:srgbClr val="2110FC"/>
                </a:solidFill>
                <a:latin typeface="+mn-ea"/>
                <a:ea typeface="+mn-ea"/>
              </a:rPr>
              <a:t>朴素贝叶斯</a:t>
            </a:r>
            <a:endParaRPr lang="zh-CN" altLang="en-US" b="1" noProof="1">
              <a:solidFill>
                <a:srgbClr val="2110FC"/>
              </a:solidFill>
              <a:latin typeface="+mn-ea"/>
              <a:ea typeface="+mn-ea"/>
            </a:endParaRPr>
          </a:p>
          <a:p>
            <a:pPr>
              <a:defRPr/>
            </a:pPr>
            <a:endParaRPr lang="zh-CN" altLang="en-US" b="1" noProof="1">
              <a:solidFill>
                <a:srgbClr val="2110FC"/>
              </a:solidFill>
              <a:latin typeface="+mn-ea"/>
              <a:ea typeface="+mn-ea"/>
            </a:endParaRPr>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4348" y="77119"/>
            <a:ext cx="7194550" cy="787400"/>
          </a:xfrm>
        </p:spPr>
        <p:txBody>
          <a:bodyPr/>
          <a:lstStyle/>
          <a:p>
            <a:r>
              <a:rPr lang="zh-CN" altLang="en-US" b="1" dirty="0">
                <a:latin typeface="黑体" panose="02010609060101010101" pitchFamily="49" charset="-122"/>
                <a:ea typeface="黑体" panose="02010609060101010101" pitchFamily="49" charset="-122"/>
              </a:rPr>
              <a:t>朴素贝叶斯分类器</a:t>
            </a:r>
            <a:endParaRPr lang="zh-CN" altLang="en-US" b="1"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4"/>
          </p:nvPr>
        </p:nvSpPr>
        <p:spPr>
          <a:xfrm>
            <a:off x="260350" y="1140265"/>
            <a:ext cx="8526492" cy="5087515"/>
          </a:xfrm>
        </p:spPr>
        <p:txBody>
          <a:bodyPr>
            <a:normAutofit fontScale="92500" lnSpcReduction="10000"/>
          </a:bodyPr>
          <a:lstStyle/>
          <a:p>
            <a:r>
              <a:rPr kumimoji="1" lang="zh-CN" altLang="en-US" sz="2600" b="1" dirty="0">
                <a:latin typeface="Times New Roman" panose="02020603050405020304" pitchFamily="18" charset="0"/>
                <a:ea typeface="+mn-ea"/>
                <a:cs typeface="Times New Roman" panose="02020603050405020304" pitchFamily="18" charset="0"/>
              </a:rPr>
              <a:t>估计</a:t>
            </a:r>
            <a:r>
              <a:rPr lang="zh-CN" altLang="en-US" sz="2600" b="1" dirty="0">
                <a:latin typeface="Times New Roman" panose="02020603050405020304" pitchFamily="18" charset="0"/>
                <a:ea typeface="+mn-ea"/>
                <a:cs typeface="Times New Roman" panose="02020603050405020304" pitchFamily="18" charset="0"/>
              </a:rPr>
              <a:t>后验概率主要困难：类条件概率是所有属性上的联合概率，难以从有限的训练样本估计获得。</a:t>
            </a:r>
            <a:endParaRPr lang="zh-CN" altLang="en-US" sz="2600" b="1" dirty="0">
              <a:latin typeface="Times New Roman" panose="02020603050405020304" pitchFamily="18" charset="0"/>
              <a:ea typeface="+mn-ea"/>
              <a:cs typeface="Times New Roman" panose="02020603050405020304" pitchFamily="18" charset="0"/>
            </a:endParaRPr>
          </a:p>
          <a:p>
            <a:endParaRPr kumimoji="1" lang="zh-CN" altLang="en-US" sz="2600" b="1" dirty="0">
              <a:latin typeface="Times New Roman" panose="02020603050405020304" pitchFamily="18" charset="0"/>
              <a:ea typeface="+mn-ea"/>
              <a:cs typeface="Times New Roman" panose="02020603050405020304" pitchFamily="18" charset="0"/>
            </a:endParaRPr>
          </a:p>
          <a:p>
            <a:r>
              <a:rPr lang="zh-CN" altLang="en-US" sz="2600" b="1" dirty="0">
                <a:solidFill>
                  <a:srgbClr val="FF0000"/>
                </a:solidFill>
                <a:latin typeface="Times New Roman" panose="02020603050405020304" pitchFamily="18" charset="0"/>
                <a:ea typeface="+mn-ea"/>
                <a:cs typeface="Times New Roman" panose="02020603050405020304" pitchFamily="18" charset="0"/>
              </a:rPr>
              <a:t>朴素贝叶斯分类器</a:t>
            </a:r>
            <a:r>
              <a:rPr lang="en-US" altLang="zh-CN" sz="2600" b="1" dirty="0">
                <a:latin typeface="Times New Roman" panose="02020603050405020304" pitchFamily="18" charset="0"/>
                <a:ea typeface="+mn-ea"/>
                <a:cs typeface="Times New Roman" panose="02020603050405020304" pitchFamily="18" charset="0"/>
              </a:rPr>
              <a:t>(Naïve Bayes Classifier)</a:t>
            </a:r>
            <a:r>
              <a:rPr lang="zh-CN" altLang="en-US" sz="2600" b="1" dirty="0">
                <a:latin typeface="Times New Roman" panose="02020603050405020304" pitchFamily="18" charset="0"/>
                <a:ea typeface="+mn-ea"/>
                <a:cs typeface="Times New Roman" panose="02020603050405020304" pitchFamily="18" charset="0"/>
              </a:rPr>
              <a:t>采用了“</a:t>
            </a:r>
            <a:r>
              <a:rPr lang="zh-CN" altLang="en-US" sz="2600" b="1" dirty="0">
                <a:solidFill>
                  <a:srgbClr val="FF0000"/>
                </a:solidFill>
                <a:latin typeface="Times New Roman" panose="02020603050405020304" pitchFamily="18" charset="0"/>
                <a:ea typeface="+mn-ea"/>
                <a:cs typeface="Times New Roman" panose="02020603050405020304" pitchFamily="18" charset="0"/>
              </a:rPr>
              <a:t>属性条件独立性假设</a:t>
            </a:r>
            <a:r>
              <a:rPr lang="zh-CN" altLang="en-US" sz="2600" b="1" dirty="0">
                <a:latin typeface="Times New Roman" panose="02020603050405020304" pitchFamily="18" charset="0"/>
                <a:ea typeface="+mn-ea"/>
                <a:cs typeface="Times New Roman" panose="02020603050405020304" pitchFamily="18" charset="0"/>
              </a:rPr>
              <a:t>”</a:t>
            </a:r>
            <a:r>
              <a:rPr lang="en-US" altLang="zh-CN" sz="2600" b="1" dirty="0">
                <a:latin typeface="Times New Roman" panose="02020603050405020304" pitchFamily="18" charset="0"/>
                <a:ea typeface="+mn-ea"/>
                <a:cs typeface="Times New Roman" panose="02020603050405020304" pitchFamily="18" charset="0"/>
              </a:rPr>
              <a:t>(attribute conditional independence assumption)</a:t>
            </a:r>
            <a:r>
              <a:rPr lang="zh-CN" altLang="en-US" sz="2600" b="1" dirty="0">
                <a:latin typeface="Times New Roman" panose="02020603050405020304" pitchFamily="18" charset="0"/>
                <a:ea typeface="+mn-ea"/>
                <a:cs typeface="Times New Roman" panose="02020603050405020304" pitchFamily="18" charset="0"/>
              </a:rPr>
              <a:t>：每个属性独立地对分类结果发生影响。</a:t>
            </a:r>
            <a:endParaRPr lang="zh-CN" altLang="en-US" sz="2600" b="1" dirty="0">
              <a:latin typeface="Times New Roman" panose="02020603050405020304" pitchFamily="18" charset="0"/>
              <a:ea typeface="+mn-ea"/>
              <a:cs typeface="Times New Roman" panose="02020603050405020304" pitchFamily="18" charset="0"/>
            </a:endParaRPr>
          </a:p>
          <a:p>
            <a:endParaRPr kumimoji="1" lang="zh-CN" altLang="en-US" sz="2600" b="1" dirty="0">
              <a:latin typeface="Times New Roman" panose="02020603050405020304" pitchFamily="18" charset="0"/>
              <a:ea typeface="+mn-ea"/>
              <a:cs typeface="Times New Roman" panose="02020603050405020304" pitchFamily="18" charset="0"/>
            </a:endParaRPr>
          </a:p>
          <a:p>
            <a:r>
              <a:rPr lang="zh-CN" altLang="en-US" sz="2600" b="1" dirty="0">
                <a:latin typeface="Times New Roman" panose="02020603050405020304" pitchFamily="18" charset="0"/>
                <a:ea typeface="+mn-ea"/>
                <a:cs typeface="Times New Roman" panose="02020603050405020304" pitchFamily="18" charset="0"/>
              </a:rPr>
              <a:t>基于属性条件独立性假设，后验概率可重写为</a:t>
            </a:r>
            <a:endParaRPr lang="zh-CN" altLang="en-US" sz="2600" b="1" dirty="0">
              <a:latin typeface="Times New Roman" panose="02020603050405020304" pitchFamily="18" charset="0"/>
              <a:ea typeface="+mn-ea"/>
              <a:cs typeface="Times New Roman" panose="02020603050405020304" pitchFamily="18" charset="0"/>
            </a:endParaRPr>
          </a:p>
          <a:p>
            <a:pPr lvl="1"/>
            <a:endParaRPr kumimoji="1" lang="zh-CN" altLang="en-US" sz="2600" b="1" dirty="0">
              <a:latin typeface="Times New Roman" panose="02020603050405020304" pitchFamily="18" charset="0"/>
              <a:ea typeface="+mn-ea"/>
              <a:cs typeface="Times New Roman" panose="02020603050405020304" pitchFamily="18" charset="0"/>
            </a:endParaRPr>
          </a:p>
          <a:p>
            <a:pPr lvl="1"/>
            <a:endParaRPr kumimoji="1" lang="zh-CN" altLang="en-US" sz="2600" b="1" dirty="0">
              <a:latin typeface="Times New Roman" panose="02020603050405020304" pitchFamily="18" charset="0"/>
              <a:ea typeface="+mn-ea"/>
              <a:cs typeface="Times New Roman" panose="02020603050405020304" pitchFamily="18" charset="0"/>
            </a:endParaRPr>
          </a:p>
          <a:p>
            <a:pPr lvl="1"/>
            <a:endParaRPr kumimoji="1" lang="zh-CN" altLang="en-US" sz="2600" b="1" dirty="0">
              <a:latin typeface="Times New Roman" panose="02020603050405020304" pitchFamily="18" charset="0"/>
              <a:ea typeface="+mn-ea"/>
              <a:cs typeface="Times New Roman" panose="02020603050405020304" pitchFamily="18" charset="0"/>
            </a:endParaRPr>
          </a:p>
          <a:p>
            <a:pPr lvl="1"/>
            <a:endParaRPr kumimoji="1" lang="zh-CN" altLang="en-US" sz="2600" b="1" dirty="0">
              <a:latin typeface="Times New Roman" panose="02020603050405020304" pitchFamily="18" charset="0"/>
              <a:ea typeface="+mn-ea"/>
              <a:cs typeface="Times New Roman" panose="02020603050405020304" pitchFamily="18" charset="0"/>
            </a:endParaRPr>
          </a:p>
          <a:p>
            <a:pPr lvl="1"/>
            <a:r>
              <a:rPr kumimoji="1" lang="zh-CN" altLang="en-US" sz="2600" b="1" dirty="0">
                <a:latin typeface="Times New Roman" panose="02020603050405020304" pitchFamily="18" charset="0"/>
                <a:ea typeface="+mn-ea"/>
                <a:cs typeface="Times New Roman" panose="02020603050405020304" pitchFamily="18" charset="0"/>
              </a:rPr>
              <a:t>其中</a:t>
            </a:r>
            <a:r>
              <a:rPr kumimoji="1" lang="en-US" altLang="zh-CN" sz="2600" b="1" dirty="0">
                <a:latin typeface="Times New Roman" panose="02020603050405020304" pitchFamily="18" charset="0"/>
                <a:ea typeface="+mn-ea"/>
                <a:cs typeface="Times New Roman" panose="02020603050405020304" pitchFamily="18" charset="0"/>
              </a:rPr>
              <a:t>d</a:t>
            </a:r>
            <a:r>
              <a:rPr lang="zh-CN" altLang="en-US" sz="2600" b="1" dirty="0">
                <a:latin typeface="Times New Roman" panose="02020603050405020304" pitchFamily="18" charset="0"/>
                <a:ea typeface="+mn-ea"/>
                <a:cs typeface="Times New Roman" panose="02020603050405020304" pitchFamily="18" charset="0"/>
              </a:rPr>
              <a:t>为属性数目， </a:t>
            </a:r>
            <a:r>
              <a:rPr lang="en-US" altLang="zh-CN" sz="2600" b="1" i="1" dirty="0">
                <a:latin typeface="Times New Roman" panose="02020603050405020304" pitchFamily="18" charset="0"/>
                <a:ea typeface="+mn-ea"/>
                <a:cs typeface="Times New Roman" panose="02020603050405020304" pitchFamily="18" charset="0"/>
              </a:rPr>
              <a:t>x</a:t>
            </a:r>
            <a:r>
              <a:rPr lang="en-US" altLang="zh-CN" sz="2600" b="1" i="1" baseline="-25000" dirty="0">
                <a:latin typeface="Times New Roman" panose="02020603050405020304" pitchFamily="18" charset="0"/>
                <a:ea typeface="+mn-ea"/>
                <a:cs typeface="Times New Roman" panose="02020603050405020304" pitchFamily="18" charset="0"/>
              </a:rPr>
              <a:t>i</a:t>
            </a:r>
            <a:r>
              <a:rPr lang="zh-CN" altLang="en-US" sz="2600" b="1" dirty="0">
                <a:latin typeface="Times New Roman" panose="02020603050405020304" pitchFamily="18" charset="0"/>
                <a:ea typeface="+mn-ea"/>
                <a:cs typeface="Times New Roman" panose="02020603050405020304" pitchFamily="18" charset="0"/>
              </a:rPr>
              <a:t>为 </a:t>
            </a:r>
            <a:r>
              <a:rPr lang="en-US" altLang="zh-CN" sz="2600" b="1" i="1" dirty="0">
                <a:latin typeface="Times New Roman" panose="02020603050405020304" pitchFamily="18" charset="0"/>
                <a:ea typeface="+mn-ea"/>
                <a:cs typeface="Times New Roman" panose="02020603050405020304" pitchFamily="18" charset="0"/>
              </a:rPr>
              <a:t>x</a:t>
            </a:r>
            <a:r>
              <a:rPr lang="zh-CN" altLang="en-US" sz="2600" b="1" dirty="0">
                <a:latin typeface="Times New Roman" panose="02020603050405020304" pitchFamily="18" charset="0"/>
                <a:ea typeface="+mn-ea"/>
                <a:cs typeface="Times New Roman" panose="02020603050405020304" pitchFamily="18" charset="0"/>
              </a:rPr>
              <a:t> 在第 </a:t>
            </a:r>
            <a:r>
              <a:rPr lang="en-US" altLang="zh-CN" sz="2600" b="1" dirty="0" err="1">
                <a:latin typeface="Times New Roman" panose="02020603050405020304" pitchFamily="18" charset="0"/>
                <a:ea typeface="+mn-ea"/>
                <a:cs typeface="Times New Roman" panose="02020603050405020304" pitchFamily="18" charset="0"/>
              </a:rPr>
              <a:t>i</a:t>
            </a:r>
            <a:r>
              <a:rPr lang="zh-CN" altLang="en-US" sz="2600" b="1" dirty="0">
                <a:latin typeface="Times New Roman" panose="02020603050405020304" pitchFamily="18" charset="0"/>
                <a:ea typeface="+mn-ea"/>
                <a:cs typeface="Times New Roman" panose="02020603050405020304" pitchFamily="18" charset="0"/>
              </a:rPr>
              <a:t> 个属性上的取值。</a:t>
            </a:r>
            <a:endParaRPr kumimoji="1" lang="zh-CN" altLang="en-US"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nvGraphicFramePr>
        <p:xfrm>
          <a:off x="1440917" y="4429132"/>
          <a:ext cx="6459542" cy="1028133"/>
        </p:xfrm>
        <a:graphic>
          <a:graphicData uri="http://schemas.openxmlformats.org/presentationml/2006/ole">
            <mc:AlternateContent xmlns:mc="http://schemas.openxmlformats.org/markup-compatibility/2006">
              <mc:Choice xmlns:v="urn:schemas-microsoft-com:vml" Requires="v">
                <p:oleObj spid="_x0000_s3088" name="Formula" r:id="rId1" imgW="21678900" imgH="3476625" progId="">
                  <p:embed/>
                </p:oleObj>
              </mc:Choice>
              <mc:Fallback>
                <p:oleObj name="Formula" r:id="rId1" imgW="21678900" imgH="3476625" progId="">
                  <p:embed/>
                  <p:pic>
                    <p:nvPicPr>
                      <p:cNvPr id="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917" y="4429132"/>
                        <a:ext cx="6459542" cy="10281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558800" y="0"/>
            <a:ext cx="8362950" cy="1143000"/>
          </a:xfrm>
        </p:spPr>
        <p:txBody>
          <a:bodyPr/>
          <a:lstStyle/>
          <a:p>
            <a:r>
              <a:rPr lang="zh-CN" altLang="en-US" b="1" dirty="0">
                <a:latin typeface="黑体" panose="02010609060101010101" pitchFamily="49" charset="-122"/>
                <a:ea typeface="黑体" panose="02010609060101010101" pitchFamily="49" charset="-122"/>
              </a:rPr>
              <a:t>三种分类方法</a:t>
            </a:r>
            <a:endParaRPr lang="en-GB" altLang="zh-CN" b="1" dirty="0">
              <a:latin typeface="黑体" panose="02010609060101010101" pitchFamily="49" charset="-122"/>
              <a:ea typeface="黑体" panose="02010609060101010101" pitchFamily="49" charset="-122"/>
            </a:endParaRPr>
          </a:p>
        </p:txBody>
      </p:sp>
      <p:sp>
        <p:nvSpPr>
          <p:cNvPr id="116739" name="Content Placeholder 2"/>
          <p:cNvSpPr>
            <a:spLocks noGrp="1"/>
          </p:cNvSpPr>
          <p:nvPr>
            <p:ph idx="1"/>
          </p:nvPr>
        </p:nvSpPr>
        <p:spPr>
          <a:xfrm>
            <a:off x="642910" y="1357298"/>
            <a:ext cx="8229600" cy="4872038"/>
          </a:xfrm>
        </p:spPr>
        <p:txBody>
          <a:bodyPr/>
          <a:lstStyle/>
          <a:p>
            <a:pPr marL="0" indent="0">
              <a:buNone/>
            </a:pPr>
            <a:endParaRPr lang="en-US" altLang="zh-CN" sz="2800" b="1" dirty="0">
              <a:solidFill>
                <a:srgbClr val="0432FF"/>
              </a:solidFill>
              <a:latin typeface="Times New Roman" panose="02020603050405020304" pitchFamily="18" charset="0"/>
              <a:ea typeface="+mn-ea"/>
              <a:cs typeface="Times New Roman" panose="02020603050405020304" pitchFamily="18" charset="0"/>
            </a:endParaRPr>
          </a:p>
          <a:p>
            <a:pPr marL="0" indent="0">
              <a:buNone/>
            </a:pPr>
            <a:r>
              <a:rPr lang="zh-CN" altLang="en-US" sz="2800" b="1" dirty="0">
                <a:solidFill>
                  <a:srgbClr val="0432FF"/>
                </a:solidFill>
                <a:latin typeface="Times New Roman" panose="02020603050405020304" pitchFamily="18" charset="0"/>
                <a:ea typeface="+mn-ea"/>
                <a:cs typeface="Times New Roman" panose="02020603050405020304" pitchFamily="18" charset="0"/>
              </a:rPr>
              <a:t>（</a:t>
            </a:r>
            <a:r>
              <a:rPr lang="en-US" altLang="zh-CN" sz="2800" b="1" dirty="0">
                <a:solidFill>
                  <a:srgbClr val="0432FF"/>
                </a:solidFill>
                <a:latin typeface="Times New Roman" panose="02020603050405020304" pitchFamily="18" charset="0"/>
                <a:ea typeface="+mn-ea"/>
                <a:cs typeface="Times New Roman" panose="02020603050405020304" pitchFamily="18" charset="0"/>
              </a:rPr>
              <a:t>1</a:t>
            </a:r>
            <a:r>
              <a:rPr lang="zh-CN" altLang="en-US" sz="2800" b="1" dirty="0">
                <a:solidFill>
                  <a:srgbClr val="0432FF"/>
                </a:solidFill>
                <a:latin typeface="Times New Roman" panose="02020603050405020304" pitchFamily="18" charset="0"/>
                <a:ea typeface="+mn-ea"/>
                <a:cs typeface="Times New Roman" panose="02020603050405020304" pitchFamily="18" charset="0"/>
              </a:rPr>
              <a:t>） </a:t>
            </a:r>
            <a:r>
              <a:rPr lang="en-US" altLang="zh-CN" sz="2800" b="1" dirty="0" err="1">
                <a:solidFill>
                  <a:srgbClr val="0432FF"/>
                </a:solidFill>
                <a:latin typeface="Times New Roman" panose="02020603050405020304" pitchFamily="18" charset="0"/>
                <a:ea typeface="+mn-ea"/>
                <a:cs typeface="Times New Roman" panose="02020603050405020304" pitchFamily="18" charset="0"/>
              </a:rPr>
              <a:t>Discriminant</a:t>
            </a:r>
            <a:r>
              <a:rPr lang="en-US" altLang="zh-CN" sz="2800" b="1" dirty="0">
                <a:solidFill>
                  <a:srgbClr val="0432FF"/>
                </a:solidFill>
                <a:latin typeface="Times New Roman" panose="02020603050405020304" pitchFamily="18" charset="0"/>
                <a:ea typeface="+mn-ea"/>
                <a:cs typeface="Times New Roman" panose="02020603050405020304" pitchFamily="18" charset="0"/>
              </a:rPr>
              <a:t> function</a:t>
            </a:r>
            <a:r>
              <a:rPr lang="zh-CN" altLang="en-US" sz="2800" b="1" dirty="0">
                <a:solidFill>
                  <a:srgbClr val="2110FC"/>
                </a:solidFill>
                <a:latin typeface="Times New Roman" panose="02020603050405020304" pitchFamily="18" charset="0"/>
                <a:ea typeface="+mn-ea"/>
                <a:cs typeface="Times New Roman" panose="02020603050405020304" pitchFamily="18" charset="0"/>
              </a:rPr>
              <a:t>：判别函数</a:t>
            </a:r>
            <a:endParaRPr lang="en-US" altLang="zh-CN" sz="2800" b="1" dirty="0">
              <a:solidFill>
                <a:srgbClr val="2110FC"/>
              </a:solidFill>
              <a:latin typeface="Times New Roman" panose="02020603050405020304" pitchFamily="18" charset="0"/>
              <a:ea typeface="+mn-ea"/>
              <a:cs typeface="Times New Roman" panose="02020603050405020304" pitchFamily="18" charset="0"/>
            </a:endParaRPr>
          </a:p>
          <a:p>
            <a:pPr marL="0" indent="0">
              <a:spcBef>
                <a:spcPts val="1200"/>
              </a:spcBef>
              <a:spcAft>
                <a:spcPts val="1200"/>
              </a:spcAft>
              <a:buNone/>
            </a:pPr>
            <a:r>
              <a:rPr lang="zh-CN" altLang="en-US" sz="2800" b="1" dirty="0">
                <a:latin typeface="Times New Roman" panose="02020603050405020304" pitchFamily="18" charset="0"/>
                <a:ea typeface="+mn-ea"/>
                <a:cs typeface="Times New Roman" panose="02020603050405020304" pitchFamily="18" charset="0"/>
              </a:rPr>
              <a:t>    直接找到⼀个函数</a:t>
            </a:r>
            <a:r>
              <a:rPr lang="en-US" altLang="zh-CN" sz="2800" b="1" i="1" dirty="0">
                <a:latin typeface="Times New Roman" panose="02020603050405020304" pitchFamily="18" charset="0"/>
                <a:ea typeface="+mn-ea"/>
                <a:cs typeface="Times New Roman" panose="02020603050405020304" pitchFamily="18" charset="0"/>
              </a:rPr>
              <a:t>f</a:t>
            </a:r>
            <a:r>
              <a:rPr lang="en-US" altLang="zh-CN" sz="2800" b="1" dirty="0">
                <a:latin typeface="Times New Roman" panose="02020603050405020304" pitchFamily="18" charset="0"/>
                <a:ea typeface="+mn-ea"/>
                <a:cs typeface="Times New Roman" panose="02020603050405020304" pitchFamily="18" charset="0"/>
              </a:rPr>
              <a:t>(</a:t>
            </a:r>
            <a:r>
              <a:rPr lang="en-US" altLang="zh-CN" sz="2800" b="1" i="1" dirty="0">
                <a:latin typeface="Times New Roman" panose="02020603050405020304" pitchFamily="18" charset="0"/>
                <a:ea typeface="+mn-ea"/>
                <a:cs typeface="Times New Roman" panose="02020603050405020304" pitchFamily="18" charset="0"/>
              </a:rPr>
              <a:t>x</a:t>
            </a:r>
            <a:r>
              <a:rPr lang="en-US" altLang="zh-CN" sz="2800" b="1" dirty="0">
                <a:latin typeface="Times New Roman" panose="02020603050405020304" pitchFamily="18" charset="0"/>
                <a:ea typeface="+mn-ea"/>
                <a:cs typeface="Times New Roman" panose="02020603050405020304" pitchFamily="18" charset="0"/>
              </a:rPr>
              <a:t>)</a:t>
            </a:r>
            <a:r>
              <a:rPr lang="zh-CN" altLang="en-US" sz="2800" b="1" dirty="0">
                <a:latin typeface="Times New Roman" panose="02020603050405020304" pitchFamily="18" charset="0"/>
                <a:ea typeface="+mn-ea"/>
                <a:cs typeface="Times New Roman" panose="02020603050405020304" pitchFamily="18" charset="0"/>
              </a:rPr>
              <a:t>，把每个输⼊</a:t>
            </a:r>
            <a:r>
              <a:rPr lang="en-US" altLang="zh-CN" sz="2800" b="1" i="1" dirty="0">
                <a:latin typeface="Times New Roman" panose="02020603050405020304" pitchFamily="18" charset="0"/>
                <a:ea typeface="+mn-ea"/>
                <a:cs typeface="Times New Roman" panose="02020603050405020304" pitchFamily="18" charset="0"/>
              </a:rPr>
              <a:t>x</a:t>
            </a:r>
            <a:r>
              <a:rPr lang="zh-CN" altLang="en-US" sz="2800" b="1" dirty="0">
                <a:latin typeface="Times New Roman" panose="02020603050405020304" pitchFamily="18" charset="0"/>
                <a:ea typeface="+mn-ea"/>
                <a:cs typeface="Times New Roman" panose="02020603050405020304" pitchFamily="18" charset="0"/>
              </a:rPr>
              <a:t>直接映射为类别标签 </a:t>
            </a:r>
            <a:br>
              <a:rPr lang="zh-CN" altLang="en-US" sz="2800" dirty="0">
                <a:latin typeface="Times New Roman" panose="02020603050405020304" pitchFamily="18" charset="0"/>
                <a:cs typeface="Times New Roman" panose="02020603050405020304" pitchFamily="18" charset="0"/>
              </a:rPr>
            </a:br>
            <a:endParaRPr lang="en-US" altLang="zh-CN" sz="2800" b="1" dirty="0">
              <a:latin typeface="Times New Roman" panose="02020603050405020304" pitchFamily="18" charset="0"/>
              <a:cs typeface="Times New Roman" panose="02020603050405020304" pitchFamily="18" charset="0"/>
            </a:endParaRPr>
          </a:p>
          <a:p>
            <a:pPr marL="0" indent="0">
              <a:buNone/>
            </a:pPr>
            <a:r>
              <a:rPr lang="zh-CN" altLang="en-US" sz="2800" b="1" dirty="0">
                <a:latin typeface="Times New Roman" panose="02020603050405020304" pitchFamily="18" charset="0"/>
                <a:cs typeface="Times New Roman" panose="02020603050405020304" pitchFamily="18" charset="0"/>
              </a:rPr>
              <a:t> </a:t>
            </a:r>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 </a:t>
            </a:r>
            <a:br>
              <a:rPr lang="zh-CN" altLang="en-US" sz="2400" dirty="0">
                <a:latin typeface="Times New Roman" panose="02020603050405020304" pitchFamily="18" charset="0"/>
                <a:cs typeface="Times New Roman" panose="02020603050405020304" pitchFamily="18" charset="0"/>
              </a:rPr>
            </a:br>
            <a:endParaRPr lang="en-GB" altLang="zh-CN" sz="2400" b="1"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GB" altLang="zh-CN" sz="2400" b="1" dirty="0">
                <a:latin typeface="Times New Roman" panose="02020603050405020304" pitchFamily="18" charset="0"/>
                <a:cs typeface="Times New Roman" panose="02020603050405020304" pitchFamily="18" charset="0"/>
              </a:rPr>
              <a:t>	</a:t>
            </a:r>
            <a:endParaRPr lang="en-GB" altLang="zh-CN" sz="2400" b="1"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
        <p:nvSpPr>
          <p:cNvPr id="7" name="矩形 6"/>
          <p:cNvSpPr/>
          <p:nvPr/>
        </p:nvSpPr>
        <p:spPr>
          <a:xfrm>
            <a:off x="3780453" y="4797117"/>
            <a:ext cx="1101090" cy="460375"/>
          </a:xfrm>
          <a:prstGeom prst="rect">
            <a:avLst/>
          </a:prstGeom>
        </p:spPr>
        <p:txBody>
          <a:bodyPr wrap="none">
            <a:spAutoFit/>
          </a:bodyPr>
          <a:lstStyle/>
          <a:p>
            <a:pPr marL="0" lvl="2" algn="l"/>
            <a:r>
              <a:rPr lang="zh-CN" altLang="en-US" sz="2400" u="none" dirty="0">
                <a:solidFill>
                  <a:srgbClr val="FF0000"/>
                </a:solidFill>
                <a:latin typeface="Times New Roman" panose="02020603050405020304" pitchFamily="18" charset="0"/>
                <a:ea typeface="+mn-ea"/>
                <a:cs typeface="Times New Roman" panose="02020603050405020304" pitchFamily="18" charset="0"/>
              </a:rPr>
              <a:t>感知器</a:t>
            </a:r>
            <a:endParaRPr lang="zh-CN" altLang="en-US" sz="2400" u="none" dirty="0">
              <a:solidFill>
                <a:srgbClr val="FF0000"/>
              </a:solidFill>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143000"/>
          </a:xfrm>
        </p:spPr>
        <p:txBody>
          <a:bodyPr/>
          <a:lstStyle/>
          <a:p>
            <a:r>
              <a:rPr lang="zh-CN" altLang="en-US" b="1" dirty="0">
                <a:latin typeface="黑体" panose="02010609060101010101" pitchFamily="49" charset="-122"/>
                <a:ea typeface="黑体" panose="02010609060101010101" pitchFamily="49" charset="-122"/>
              </a:rPr>
              <a:t>朴素贝叶斯分类器</a:t>
            </a:r>
            <a:endParaRPr lang="zh-CN" altLang="en-US"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graphicFrame>
        <p:nvGraphicFramePr>
          <p:cNvPr id="7" name="对象 6"/>
          <p:cNvGraphicFramePr>
            <a:graphicFrameLocks noChangeAspect="1"/>
          </p:cNvGraphicFramePr>
          <p:nvPr/>
        </p:nvGraphicFramePr>
        <p:xfrm>
          <a:off x="857224" y="1571612"/>
          <a:ext cx="6908371" cy="1099571"/>
        </p:xfrm>
        <a:graphic>
          <a:graphicData uri="http://schemas.openxmlformats.org/presentationml/2006/ole">
            <mc:AlternateContent xmlns:mc="http://schemas.openxmlformats.org/markup-compatibility/2006">
              <mc:Choice xmlns:v="urn:schemas-microsoft-com:vml" Requires="v">
                <p:oleObj spid="_x0000_s3088" name="Formula" r:id="rId1" imgW="21678900" imgH="3476625" progId="">
                  <p:embed/>
                </p:oleObj>
              </mc:Choice>
              <mc:Fallback>
                <p:oleObj name="Formula" r:id="rId1" imgW="21678900" imgH="3476625"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24" y="1571612"/>
                        <a:ext cx="6908371" cy="10995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p:nvPr/>
        </p:nvSpPr>
        <p:spPr>
          <a:xfrm>
            <a:off x="785786" y="3168060"/>
            <a:ext cx="7715304" cy="461665"/>
          </a:xfrm>
          <a:prstGeom prst="rect">
            <a:avLst/>
          </a:prstGeom>
        </p:spPr>
        <p:txBody>
          <a:bodyPr wrap="square">
            <a:spAutoFit/>
          </a:bodyPr>
          <a:lstStyle/>
          <a:p>
            <a:r>
              <a:rPr lang="zh-CN" altLang="en-US" sz="2400" u="none" dirty="0">
                <a:solidFill>
                  <a:srgbClr val="FF0000"/>
                </a:solidFill>
                <a:latin typeface="+mn-ea"/>
                <a:ea typeface="+mn-ea"/>
                <a:cs typeface="Times New Roman" panose="02020603050405020304" pitchFamily="18" charset="0"/>
              </a:rPr>
              <a:t>由于对所有类别来说</a:t>
            </a:r>
            <a:r>
              <a:rPr lang="en-US" altLang="zh-CN" sz="2400" i="1" u="none" dirty="0">
                <a:solidFill>
                  <a:srgbClr val="FF0000"/>
                </a:solidFill>
                <a:latin typeface="+mn-ea"/>
                <a:ea typeface="+mn-ea"/>
                <a:cs typeface="Times New Roman" panose="02020603050405020304" pitchFamily="18" charset="0"/>
              </a:rPr>
              <a:t>P(x)</a:t>
            </a:r>
            <a:r>
              <a:rPr lang="zh-CN" altLang="en-US" sz="2400" u="none" dirty="0">
                <a:solidFill>
                  <a:srgbClr val="FF0000"/>
                </a:solidFill>
                <a:latin typeface="+mn-ea"/>
                <a:ea typeface="+mn-ea"/>
                <a:cs typeface="Times New Roman" panose="02020603050405020304" pitchFamily="18" charset="0"/>
              </a:rPr>
              <a:t> 相同，基于贝叶斯判定准则有</a:t>
            </a:r>
            <a:endParaRPr lang="zh-CN" altLang="en-US" sz="2400" u="none" dirty="0">
              <a:solidFill>
                <a:srgbClr val="FF0000"/>
              </a:solidFill>
              <a:latin typeface="+mn-ea"/>
              <a:ea typeface="+mn-ea"/>
              <a:cs typeface="Times New Roman" panose="02020603050405020304" pitchFamily="18" charset="0"/>
            </a:endParaRPr>
          </a:p>
        </p:txBody>
      </p:sp>
      <p:sp>
        <p:nvSpPr>
          <p:cNvPr id="10" name="矩形 9"/>
          <p:cNvSpPr/>
          <p:nvPr/>
        </p:nvSpPr>
        <p:spPr>
          <a:xfrm>
            <a:off x="1071538" y="5450013"/>
            <a:ext cx="7457491" cy="461665"/>
          </a:xfrm>
          <a:prstGeom prst="rect">
            <a:avLst/>
          </a:prstGeom>
        </p:spPr>
        <p:txBody>
          <a:bodyPr wrap="none">
            <a:spAutoFit/>
          </a:bodyPr>
          <a:lstStyle/>
          <a:p>
            <a:pPr marL="0" lvl="1"/>
            <a:r>
              <a:rPr lang="zh-CN" altLang="en-US" sz="2400" u="none" dirty="0">
                <a:solidFill>
                  <a:srgbClr val="FF0000"/>
                </a:solidFill>
                <a:latin typeface="+mn-ea"/>
                <a:ea typeface="+mn-ea"/>
                <a:cs typeface="Times New Roman" panose="02020603050405020304" pitchFamily="18" charset="0"/>
              </a:rPr>
              <a:t>即对每个样本</a:t>
            </a:r>
            <a:r>
              <a:rPr lang="en-US" altLang="zh-CN" sz="2400" u="none" dirty="0">
                <a:solidFill>
                  <a:srgbClr val="FF0000"/>
                </a:solidFill>
                <a:latin typeface="+mn-ea"/>
                <a:ea typeface="+mn-ea"/>
                <a:cs typeface="Times New Roman" panose="02020603050405020304" pitchFamily="18" charset="0"/>
              </a:rPr>
              <a:t>x, </a:t>
            </a:r>
            <a:r>
              <a:rPr lang="zh-CN" altLang="en-US" sz="2400" u="none" dirty="0">
                <a:solidFill>
                  <a:srgbClr val="FF0000"/>
                </a:solidFill>
                <a:latin typeface="+mn-ea"/>
                <a:ea typeface="+mn-ea"/>
                <a:cs typeface="Times New Roman" panose="02020603050405020304" pitchFamily="18" charset="0"/>
              </a:rPr>
              <a:t>选择能使后验概率最大的类别标记。</a:t>
            </a:r>
            <a:endParaRPr lang="zh-CN" altLang="en-US" sz="2400" u="none" dirty="0">
              <a:solidFill>
                <a:srgbClr val="FF0000"/>
              </a:solidFill>
              <a:latin typeface="+mn-ea"/>
              <a:ea typeface="+mn-ea"/>
              <a:cs typeface="Times New Roman" panose="02020603050405020304" pitchFamily="18" charset="0"/>
            </a:endParaRPr>
          </a:p>
        </p:txBody>
      </p:sp>
      <p:graphicFrame>
        <p:nvGraphicFramePr>
          <p:cNvPr id="12" name="对象 11"/>
          <p:cNvGraphicFramePr>
            <a:graphicFrameLocks noChangeAspect="1"/>
          </p:cNvGraphicFramePr>
          <p:nvPr/>
        </p:nvGraphicFramePr>
        <p:xfrm>
          <a:off x="1571604" y="4000504"/>
          <a:ext cx="5723970" cy="1214446"/>
        </p:xfrm>
        <a:graphic>
          <a:graphicData uri="http://schemas.openxmlformats.org/presentationml/2006/ole">
            <mc:AlternateContent xmlns:mc="http://schemas.openxmlformats.org/markup-compatibility/2006">
              <mc:Choice xmlns:v="urn:schemas-microsoft-com:vml" Requires="v">
                <p:oleObj spid="_x0000_s3" name="Formula" r:id="rId3" imgW="16297275" imgH="3476625" progId="">
                  <p:embed/>
                </p:oleObj>
              </mc:Choice>
              <mc:Fallback>
                <p:oleObj name="Formula" r:id="rId3" imgW="16297275" imgH="3476625"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04" y="4000504"/>
                        <a:ext cx="5723970" cy="1214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87"/>
            <a:ext cx="8229600" cy="1143000"/>
          </a:xfrm>
        </p:spPr>
        <p:txBody>
          <a:bodyPr/>
          <a:lstStyle/>
          <a:p>
            <a:r>
              <a:rPr lang="zh-CN" altLang="en-US" sz="4000" b="1" dirty="0"/>
              <a:t>举例</a:t>
            </a:r>
            <a:endParaRPr lang="zh-CN" altLang="en-US" sz="4000" b="1" dirty="0"/>
          </a:p>
        </p:txBody>
      </p:sp>
      <p:pic>
        <p:nvPicPr>
          <p:cNvPr id="7" name="内容占位符 6"/>
          <p:cNvPicPr>
            <a:picLocks noGrp="1" noChangeAspect="1"/>
          </p:cNvPicPr>
          <p:nvPr>
            <p:ph idx="1"/>
          </p:nvPr>
        </p:nvPicPr>
        <p:blipFill>
          <a:blip r:embed="rId1"/>
          <a:stretch>
            <a:fillRect/>
          </a:stretch>
        </p:blipFill>
        <p:spPr>
          <a:xfrm>
            <a:off x="178877" y="1341021"/>
            <a:ext cx="8836766" cy="3456384"/>
          </a:xfrm>
          <a:prstGeom prst="rect">
            <a:avLst/>
          </a:prstGeom>
        </p:spPr>
      </p:pic>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1"/>
          <a:stretch>
            <a:fillRect/>
          </a:stretch>
        </p:blipFill>
        <p:spPr>
          <a:xfrm>
            <a:off x="755503" y="2205509"/>
            <a:ext cx="7897153" cy="4525963"/>
          </a:xfrm>
          <a:prstGeom prst="rect">
            <a:avLst/>
          </a:prstGeom>
        </p:spPr>
      </p:pic>
      <p:sp>
        <p:nvSpPr>
          <p:cNvPr id="2" name="标题 1"/>
          <p:cNvSpPr>
            <a:spLocks noGrp="1"/>
          </p:cNvSpPr>
          <p:nvPr>
            <p:ph type="title"/>
          </p:nvPr>
        </p:nvSpPr>
        <p:spPr/>
        <p:txBody>
          <a:bodyPr/>
          <a:lstStyle/>
          <a:p>
            <a:r>
              <a:rPr lang="zh-CN" altLang="en-US" sz="4000" b="1" dirty="0"/>
              <a:t>举例</a:t>
            </a:r>
            <a:r>
              <a:rPr lang="en-US" altLang="zh-CN" sz="4000" b="1" dirty="0"/>
              <a:t>-</a:t>
            </a:r>
            <a:r>
              <a:rPr lang="zh-CN" altLang="en-US" sz="4000" b="1" dirty="0"/>
              <a:t>解</a:t>
            </a:r>
            <a:endParaRPr lang="zh-CN" altLang="en-US" sz="4000" b="1" dirty="0"/>
          </a:p>
        </p:txBody>
      </p:sp>
      <p:pic>
        <p:nvPicPr>
          <p:cNvPr id="7" name="图片 6"/>
          <p:cNvPicPr>
            <a:picLocks noChangeAspect="1"/>
          </p:cNvPicPr>
          <p:nvPr/>
        </p:nvPicPr>
        <p:blipFill>
          <a:blip r:embed="rId2"/>
          <a:stretch>
            <a:fillRect/>
          </a:stretch>
        </p:blipFill>
        <p:spPr>
          <a:xfrm>
            <a:off x="899656" y="1341210"/>
            <a:ext cx="2488696" cy="720000"/>
          </a:xfrm>
          <a:prstGeom prst="rect">
            <a:avLst/>
          </a:prstGeom>
          <a:ln w="12700">
            <a:solidFill>
              <a:srgbClr val="7030A0"/>
            </a:solidFill>
          </a:ln>
        </p:spPr>
      </p:pic>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pic>
        <p:nvPicPr>
          <p:cNvPr id="3" name="内容占位符 6"/>
          <p:cNvPicPr>
            <a:picLocks noGrp="1" noChangeAspect="1"/>
          </p:cNvPicPr>
          <p:nvPr>
            <p:custDataLst>
              <p:tags r:id="rId3"/>
            </p:custDataLst>
          </p:nvPr>
        </p:nvPicPr>
        <p:blipFill>
          <a:blip r:embed="rId4"/>
          <a:stretch>
            <a:fillRect/>
          </a:stretch>
        </p:blipFill>
        <p:spPr>
          <a:xfrm>
            <a:off x="3563620" y="0"/>
            <a:ext cx="5508625" cy="21545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zh-CN" altLang="en-US" b="1" dirty="0">
                <a:latin typeface="黑体" panose="02010609060101010101" pitchFamily="49" charset="-122"/>
                <a:ea typeface="黑体" panose="02010609060101010101" pitchFamily="49" charset="-122"/>
              </a:rPr>
              <a:t>目 录</a:t>
            </a:r>
            <a:endParaRPr lang="en-US" altLang="zh-CN"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lstStyle/>
          <a:p>
            <a:pPr>
              <a:defRPr/>
            </a:pPr>
            <a:r>
              <a:rPr lang="zh-CN" altLang="en-US" b="1" noProof="1">
                <a:latin typeface="+mn-ea"/>
                <a:ea typeface="+mn-ea"/>
              </a:rPr>
              <a:t>分类概述</a:t>
            </a:r>
            <a:endParaRPr lang="en-US" altLang="zh-CN" b="1" noProof="1">
              <a:latin typeface="+mn-ea"/>
              <a:ea typeface="+mn-ea"/>
            </a:endParaRPr>
          </a:p>
          <a:p>
            <a:pPr>
              <a:defRPr/>
            </a:pPr>
            <a:r>
              <a:rPr lang="zh-CN" altLang="en-US" b="1" noProof="1">
                <a:latin typeface="+mn-ea"/>
                <a:ea typeface="+mn-ea"/>
              </a:rPr>
              <a:t>判别函数</a:t>
            </a:r>
            <a:endParaRPr lang="en-US" altLang="zh-CN" b="1" noProof="1">
              <a:latin typeface="+mn-ea"/>
              <a:ea typeface="+mn-ea"/>
            </a:endParaRPr>
          </a:p>
          <a:p>
            <a:pPr>
              <a:defRPr/>
            </a:pPr>
            <a:r>
              <a:rPr lang="zh-CN" altLang="en-US" b="1" dirty="0">
                <a:latin typeface="+mn-ea"/>
                <a:ea typeface="+mn-ea"/>
              </a:rPr>
              <a:t>概率生成式模型</a:t>
            </a:r>
            <a:r>
              <a:rPr lang="en-GB" altLang="zh-CN" b="1" dirty="0">
                <a:latin typeface="+mn-ea"/>
                <a:ea typeface="+mn-ea"/>
              </a:rPr>
              <a:t> </a:t>
            </a:r>
            <a:endParaRPr lang="en-GB" altLang="zh-CN" b="1" dirty="0">
              <a:latin typeface="+mn-ea"/>
              <a:ea typeface="+mn-ea"/>
            </a:endParaRPr>
          </a:p>
          <a:p>
            <a:pPr>
              <a:buNone/>
              <a:defRPr/>
            </a:pPr>
            <a:r>
              <a:rPr lang="en-GB" altLang="zh-CN" b="1" noProof="1">
                <a:latin typeface="+mn-ea"/>
                <a:ea typeface="+mn-ea"/>
                <a:sym typeface="+mn-ea"/>
              </a:rPr>
              <a:t>    </a:t>
            </a:r>
            <a:r>
              <a:rPr lang="en-US" altLang="zh-CN" b="1" noProof="1">
                <a:latin typeface="+mn-ea"/>
                <a:ea typeface="+mn-ea"/>
                <a:sym typeface="+mn-ea"/>
              </a:rPr>
              <a:t>- </a:t>
            </a:r>
            <a:r>
              <a:rPr lang="zh-CN" altLang="en-US" b="1" noProof="1">
                <a:latin typeface="+mn-ea"/>
                <a:ea typeface="+mn-ea"/>
                <a:sym typeface="+mn-ea"/>
              </a:rPr>
              <a:t>朴素贝叶斯</a:t>
            </a:r>
            <a:endParaRPr lang="en-US" altLang="zh-CN" b="1" noProof="1">
              <a:latin typeface="+mn-ea"/>
              <a:ea typeface="+mn-ea"/>
            </a:endParaRPr>
          </a:p>
          <a:p>
            <a:pPr>
              <a:defRPr/>
            </a:pPr>
            <a:r>
              <a:rPr lang="zh-CN" altLang="en-US" b="1" dirty="0">
                <a:solidFill>
                  <a:srgbClr val="2110FC"/>
                </a:solidFill>
                <a:latin typeface="+mn-ea"/>
                <a:ea typeface="+mn-ea"/>
              </a:rPr>
              <a:t>概率判别式模型</a:t>
            </a:r>
            <a:endParaRPr lang="en-US" altLang="zh-CN" b="1" dirty="0">
              <a:solidFill>
                <a:srgbClr val="2110FC"/>
              </a:solidFill>
              <a:latin typeface="+mn-ea"/>
              <a:ea typeface="+mn-ea"/>
            </a:endParaRPr>
          </a:p>
          <a:p>
            <a:pPr>
              <a:buNone/>
              <a:defRPr/>
            </a:pPr>
            <a:r>
              <a:rPr lang="en-US" altLang="zh-CN" b="1" noProof="1">
                <a:solidFill>
                  <a:srgbClr val="2110FC"/>
                </a:solidFill>
                <a:latin typeface="+mn-ea"/>
                <a:ea typeface="+mn-ea"/>
                <a:sym typeface="+mn-ea"/>
              </a:rPr>
              <a:t>    - </a:t>
            </a:r>
            <a:r>
              <a:rPr lang="zh-CN" altLang="en-US" b="1" noProof="1">
                <a:solidFill>
                  <a:srgbClr val="2110FC"/>
                </a:solidFill>
                <a:latin typeface="+mn-ea"/>
                <a:ea typeface="+mn-ea"/>
                <a:sym typeface="+mn-ea"/>
              </a:rPr>
              <a:t>逻辑回归</a:t>
            </a:r>
            <a:endParaRPr lang="en-US" altLang="zh-CN" b="1" noProof="1">
              <a:solidFill>
                <a:srgbClr val="2110FC"/>
              </a:solidFill>
              <a:latin typeface="+mn-ea"/>
              <a:ea typeface="+mn-ea"/>
            </a:endParaRPr>
          </a:p>
          <a:p>
            <a:pPr>
              <a:defRPr/>
            </a:pPr>
            <a:r>
              <a:rPr lang="zh-CN" altLang="en-US" b="1" noProof="1">
                <a:latin typeface="+mn-ea"/>
                <a:ea typeface="+mn-ea"/>
              </a:rPr>
              <a:t>分类的性能度量</a:t>
            </a:r>
            <a:endParaRPr lang="en-US" altLang="zh-CN" b="1" noProof="1">
              <a:latin typeface="+mn-ea"/>
              <a:ea typeface="+mn-ea"/>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E2951339-C407-40D2-B92B-DEC42F24DCA1}" type="slidenum">
              <a:rPr lang="en-US" altLang="zh-CN" smtClean="0"/>
            </a:fld>
            <a:endParaRPr lang="en-US" altLang="zh-CN"/>
          </a:p>
        </p:txBody>
      </p:sp>
      <p:sp>
        <p:nvSpPr>
          <p:cNvPr id="7" name="标题 1"/>
          <p:cNvSpPr>
            <a:spLocks noGrp="1"/>
          </p:cNvSpPr>
          <p:nvPr>
            <p:ph type="title"/>
          </p:nvPr>
        </p:nvSpPr>
        <p:spPr>
          <a:xfrm>
            <a:off x="571472" y="0"/>
            <a:ext cx="8229600" cy="1143000"/>
          </a:xfrm>
        </p:spPr>
        <p:txBody>
          <a:bodyPr/>
          <a:lstStyle/>
          <a:p>
            <a:r>
              <a:rPr lang="zh-CN" altLang="en-US" b="1" dirty="0">
                <a:latin typeface="黑体" panose="02010609060101010101" pitchFamily="49" charset="-122"/>
                <a:ea typeface="黑体" panose="02010609060101010101" pitchFamily="49" charset="-122"/>
              </a:rPr>
              <a:t>问题提出</a:t>
            </a:r>
            <a:endParaRPr lang="zh-CN" altLang="en-US" b="1" dirty="0">
              <a:latin typeface="黑体" panose="02010609060101010101" pitchFamily="49" charset="-122"/>
              <a:ea typeface="黑体" panose="02010609060101010101" pitchFamily="49" charset="-122"/>
            </a:endParaRPr>
          </a:p>
        </p:txBody>
      </p:sp>
      <p:sp>
        <p:nvSpPr>
          <p:cNvPr id="5" name="矩形 4"/>
          <p:cNvSpPr/>
          <p:nvPr/>
        </p:nvSpPr>
        <p:spPr>
          <a:xfrm>
            <a:off x="0" y="1357298"/>
            <a:ext cx="5743880" cy="646331"/>
          </a:xfrm>
          <a:prstGeom prst="rect">
            <a:avLst/>
          </a:prstGeom>
        </p:spPr>
        <p:txBody>
          <a:bodyPr wrap="none">
            <a:spAutoFit/>
          </a:bodyPr>
          <a:lstStyle/>
          <a:p>
            <a:r>
              <a:rPr lang="zh-CN" altLang="en-US" sz="3600" b="1" dirty="0">
                <a:solidFill>
                  <a:srgbClr val="0000CC"/>
                </a:solidFill>
              </a:rPr>
              <a:t>一维数据的二分类问题示例</a:t>
            </a:r>
            <a:endParaRPr lang="zh-CN" altLang="en-US" sz="3600" b="1" dirty="0">
              <a:solidFill>
                <a:srgbClr val="0000CC"/>
              </a:solidFill>
            </a:endParaRPr>
          </a:p>
        </p:txBody>
      </p:sp>
      <p:pic>
        <p:nvPicPr>
          <p:cNvPr id="250882" name="Picture 2"/>
          <p:cNvPicPr>
            <a:picLocks noChangeAspect="1" noChangeArrowheads="1"/>
          </p:cNvPicPr>
          <p:nvPr/>
        </p:nvPicPr>
        <p:blipFill>
          <a:blip r:embed="rId1"/>
          <a:srcRect/>
          <a:stretch>
            <a:fillRect/>
          </a:stretch>
        </p:blipFill>
        <p:spPr bwMode="auto">
          <a:xfrm>
            <a:off x="61644" y="2071678"/>
            <a:ext cx="8878446" cy="4786322"/>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algn="r"/>
            <a:fld id="{6159FED4-300C-4CA6-A166-7CA8D48E5ACA}" type="slidenum">
              <a:rPr lang="en-US" altLang="zh-CN" smtClean="0"/>
            </a:fld>
            <a:endParaRPr lang="zh-CN" altLang="en-US" dirty="0"/>
          </a:p>
        </p:txBody>
      </p:sp>
      <p:pic>
        <p:nvPicPr>
          <p:cNvPr id="6" name="Picture 19" descr="C:\Users\Mis_Liu\AppData\Roaming\Tencent\Users\79190152\QQ\WinTemp\RichOle\MF$`F3NX7_4C447%U`OPVBB.png"/>
          <p:cNvPicPr>
            <a:picLocks noChangeAspect="1" noChangeArrowheads="1"/>
          </p:cNvPicPr>
          <p:nvPr>
            <p:custDataLst>
              <p:tags r:id="rId1"/>
            </p:custDataLst>
          </p:nvPr>
        </p:nvPicPr>
        <p:blipFill>
          <a:blip r:embed="rId2" cstate="print"/>
          <a:srcRect/>
          <a:stretch>
            <a:fillRect/>
          </a:stretch>
        </p:blipFill>
        <p:spPr bwMode="auto">
          <a:xfrm>
            <a:off x="1691432" y="1052726"/>
            <a:ext cx="2947045" cy="872631"/>
          </a:xfrm>
          <a:prstGeom prst="rect">
            <a:avLst/>
          </a:prstGeom>
          <a:noFill/>
        </p:spPr>
      </p:pic>
      <p:sp>
        <p:nvSpPr>
          <p:cNvPr id="5" name="文本框 4"/>
          <p:cNvSpPr txBox="1"/>
          <p:nvPr/>
        </p:nvSpPr>
        <p:spPr>
          <a:xfrm>
            <a:off x="1187450" y="2662555"/>
            <a:ext cx="6752590" cy="1198880"/>
          </a:xfrm>
          <a:prstGeom prst="rect">
            <a:avLst/>
          </a:prstGeom>
          <a:noFill/>
        </p:spPr>
        <p:txBody>
          <a:bodyPr wrap="square" rtlCol="0" anchor="t">
            <a:spAutoFit/>
          </a:bodyPr>
          <a:p>
            <a:pPr marL="0" indent="0" latinLnBrk="0">
              <a:lnSpc>
                <a:spcPct val="150000"/>
              </a:lnSpc>
            </a:pPr>
            <a:r>
              <a:rPr lang="zh-CN" altLang="en-US" sz="2400" u="none">
                <a:solidFill>
                  <a:srgbClr val="2110FC"/>
                </a:solidFill>
                <a:latin typeface="Times New Roman" panose="02020603050405020304" pitchFamily="18" charset="0"/>
                <a:cs typeface="Times New Roman" panose="02020603050405020304" pitchFamily="18" charset="0"/>
              </a:rPr>
              <a:t>类别C</a:t>
            </a:r>
            <a:r>
              <a:rPr lang="zh-CN" altLang="en-US" sz="2400" u="none" baseline="-25000">
                <a:solidFill>
                  <a:srgbClr val="2110FC"/>
                </a:solidFill>
                <a:latin typeface="Times New Roman" panose="02020603050405020304" pitchFamily="18" charset="0"/>
                <a:cs typeface="Times New Roman" panose="02020603050405020304" pitchFamily="18" charset="0"/>
              </a:rPr>
              <a:t>1</a:t>
            </a:r>
            <a:r>
              <a:rPr lang="zh-CN" altLang="en-US" sz="2400" u="none">
                <a:solidFill>
                  <a:srgbClr val="2110FC"/>
                </a:solidFill>
                <a:latin typeface="Times New Roman" panose="02020603050405020304" pitchFamily="18" charset="0"/>
                <a:cs typeface="Times New Roman" panose="02020603050405020304" pitchFamily="18" charset="0"/>
              </a:rPr>
              <a:t>的后验概率可以写成作⽤在特征向量</a:t>
            </a:r>
            <a:r>
              <a:rPr lang="zh-CN" altLang="en-US" sz="2400" i="1" u="none">
                <a:solidFill>
                  <a:srgbClr val="2110FC"/>
                </a:solidFill>
                <a:latin typeface="Times New Roman" panose="02020603050405020304" pitchFamily="18" charset="0"/>
                <a:cs typeface="Times New Roman" panose="02020603050405020304" pitchFamily="18" charset="0"/>
              </a:rPr>
              <a:t>ϕ</a:t>
            </a:r>
            <a:r>
              <a:rPr lang="zh-CN" altLang="en-US" sz="2400" u="none">
                <a:solidFill>
                  <a:srgbClr val="2110FC"/>
                </a:solidFill>
                <a:latin typeface="Times New Roman" panose="02020603050405020304" pitchFamily="18" charset="0"/>
                <a:cs typeface="Times New Roman" panose="02020603050405020304" pitchFamily="18" charset="0"/>
              </a:rPr>
              <a:t>的线性函数上的logistic sigmoid函数的形式</a:t>
            </a:r>
            <a:endParaRPr lang="zh-CN" altLang="en-US" sz="2400" u="none">
              <a:solidFill>
                <a:srgbClr val="2110FC"/>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2123440" y="4004945"/>
            <a:ext cx="3105150" cy="508000"/>
          </a:xfrm>
          <a:prstGeom prst="rect">
            <a:avLst/>
          </a:prstGeom>
        </p:spPr>
      </p:pic>
      <p:pic>
        <p:nvPicPr>
          <p:cNvPr id="8" name="图片 7"/>
          <p:cNvPicPr>
            <a:picLocks noChangeAspect="1"/>
          </p:cNvPicPr>
          <p:nvPr/>
        </p:nvPicPr>
        <p:blipFill>
          <a:blip r:embed="rId4"/>
          <a:stretch>
            <a:fillRect/>
          </a:stretch>
        </p:blipFill>
        <p:spPr>
          <a:xfrm>
            <a:off x="2195830" y="4652645"/>
            <a:ext cx="2616200" cy="406400"/>
          </a:xfrm>
          <a:prstGeom prst="rect">
            <a:avLst/>
          </a:prstGeom>
        </p:spPr>
      </p:pic>
      <p:sp>
        <p:nvSpPr>
          <p:cNvPr id="9" name="文本框 8"/>
          <p:cNvSpPr txBox="1"/>
          <p:nvPr/>
        </p:nvSpPr>
        <p:spPr>
          <a:xfrm>
            <a:off x="1475740" y="5157470"/>
            <a:ext cx="4572000" cy="645160"/>
          </a:xfrm>
          <a:prstGeom prst="rect">
            <a:avLst/>
          </a:prstGeom>
          <a:noFill/>
        </p:spPr>
        <p:txBody>
          <a:bodyPr wrap="square" rtlCol="0" anchor="t">
            <a:spAutoFit/>
          </a:bodyPr>
          <a:p>
            <a:pPr algn="l">
              <a:lnSpc>
                <a:spcPct val="150000"/>
              </a:lnSpc>
              <a:buClrTx/>
              <a:buSzTx/>
              <a:buFontTx/>
            </a:pPr>
            <a:r>
              <a:rPr lang="zh-CN" altLang="en-US" sz="2400" u="none">
                <a:solidFill>
                  <a:srgbClr val="2110FC"/>
                </a:solidFill>
                <a:latin typeface="Times New Roman" panose="02020603050405020304" pitchFamily="18" charset="0"/>
                <a:cs typeface="Times New Roman" panose="02020603050405020304" pitchFamily="18" charset="0"/>
              </a:rPr>
              <a:t>这个模型被称为logistic回归模型</a:t>
            </a:r>
            <a:endParaRPr lang="zh-CN" altLang="en-US" sz="2400" u="none">
              <a:solidFill>
                <a:srgbClr val="2110FC"/>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1475740" y="5859780"/>
            <a:ext cx="4572000" cy="645160"/>
          </a:xfrm>
          <a:prstGeom prst="rect">
            <a:avLst/>
          </a:prstGeom>
          <a:noFill/>
        </p:spPr>
        <p:txBody>
          <a:bodyPr wrap="square" rtlCol="0" anchor="t">
            <a:spAutoFit/>
          </a:bodyPr>
          <a:p>
            <a:pPr algn="l">
              <a:lnSpc>
                <a:spcPct val="150000"/>
              </a:lnSpc>
              <a:buClrTx/>
              <a:buSzTx/>
              <a:buFontTx/>
            </a:pPr>
            <a:r>
              <a:rPr lang="zh-CN" altLang="en-US" sz="2400" u="none">
                <a:solidFill>
                  <a:srgbClr val="FF0000"/>
                </a:solidFill>
                <a:latin typeface="Times New Roman" panose="02020603050405020304" pitchFamily="18" charset="0"/>
                <a:cs typeface="Times New Roman" panose="02020603050405020304" pitchFamily="18" charset="0"/>
              </a:rPr>
              <a:t>分类模型⽽不是回归模型</a:t>
            </a:r>
            <a:endParaRPr lang="zh-CN" altLang="en-US" sz="2400" u="none">
              <a:solidFill>
                <a:srgbClr val="FF0000"/>
              </a:solidFill>
              <a:latin typeface="Times New Roman" panose="02020603050405020304" pitchFamily="18" charset="0"/>
              <a:cs typeface="Times New Roman" panose="02020603050405020304" pitchFamily="18" charset="0"/>
            </a:endParaRPr>
          </a:p>
        </p:txBody>
      </p:sp>
      <p:sp>
        <p:nvSpPr>
          <p:cNvPr id="11" name="标题 1"/>
          <p:cNvSpPr>
            <a:spLocks noGrp="1"/>
          </p:cNvSpPr>
          <p:nvPr>
            <p:ph type="title"/>
            <p:custDataLst>
              <p:tags r:id="rId5"/>
            </p:custDataLst>
          </p:nvPr>
        </p:nvSpPr>
        <p:spPr>
          <a:xfrm>
            <a:off x="571472" y="0"/>
            <a:ext cx="8229600" cy="1143000"/>
          </a:xfrm>
        </p:spPr>
        <p:txBody>
          <a:bodyPr/>
          <a:p>
            <a:pPr algn="l"/>
            <a:r>
              <a:rPr lang="en-US" altLang="en-US" b="1" dirty="0">
                <a:latin typeface="Times New Roman" panose="02020603050405020304" pitchFamily="18" charset="0"/>
                <a:ea typeface="黑体" panose="02010609060101010101" pitchFamily="49" charset="-122"/>
                <a:cs typeface="Times New Roman" panose="02020603050405020304" pitchFamily="18" charset="0"/>
              </a:rPr>
              <a:t>Logistic</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回归</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Picture 20" descr="C:\Users\Mis_Liu\AppData\Roaming\Tencent\Users\79190152\QQ\WinTemp\RichOle\I1V}TAY45G4RRGXI(EXGEEA.png"/>
          <p:cNvPicPr>
            <a:picLocks noChangeAspect="1" noChangeArrowheads="1"/>
          </p:cNvPicPr>
          <p:nvPr>
            <p:custDataLst>
              <p:tags r:id="rId6"/>
            </p:custDataLst>
          </p:nvPr>
        </p:nvPicPr>
        <p:blipFill>
          <a:blip r:embed="rId7" cstate="print"/>
          <a:srcRect/>
          <a:stretch>
            <a:fillRect/>
          </a:stretch>
        </p:blipFill>
        <p:spPr bwMode="auto">
          <a:xfrm>
            <a:off x="4283710" y="260985"/>
            <a:ext cx="4846955" cy="2270760"/>
          </a:xfrm>
          <a:prstGeom prst="rect">
            <a:avLst/>
          </a:prstGeom>
          <a:noFill/>
        </p:spPr>
      </p:pic>
      <p:pic>
        <p:nvPicPr>
          <p:cNvPr id="13" name="图片 12"/>
          <p:cNvPicPr>
            <a:picLocks noChangeAspect="1"/>
          </p:cNvPicPr>
          <p:nvPr/>
        </p:nvPicPr>
        <p:blipFill>
          <a:blip r:embed="rId8"/>
          <a:stretch>
            <a:fillRect/>
          </a:stretch>
        </p:blipFill>
        <p:spPr>
          <a:xfrm>
            <a:off x="1764030" y="1917065"/>
            <a:ext cx="1962150" cy="7112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algn="r"/>
            <a:fld id="{6159FED4-300C-4CA6-A166-7CA8D48E5ACA}" type="slidenum">
              <a:rPr lang="en-US" altLang="zh-CN" smtClean="0"/>
            </a:fld>
            <a:endParaRPr lang="zh-CN" altLang="en-US" dirty="0"/>
          </a:p>
        </p:txBody>
      </p:sp>
      <p:sp>
        <p:nvSpPr>
          <p:cNvPr id="7" name="标题 1"/>
          <p:cNvSpPr>
            <a:spLocks noGrp="1"/>
          </p:cNvSpPr>
          <p:nvPr>
            <p:custDataLst>
              <p:tags r:id="rId1"/>
            </p:custDataLst>
          </p:nvPr>
        </p:nvSpPr>
        <p:spPr>
          <a:xfrm>
            <a:off x="571472" y="64770"/>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1"/>
                </a:solidFill>
                <a:latin typeface="+mj-lt"/>
                <a:ea typeface="Malgun Gothic" panose="020B0503020000020004" charset="-127"/>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charset="-127"/>
              </a:defRPr>
            </a:lvl2pPr>
            <a:lvl3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charset="-127"/>
              </a:defRPr>
            </a:lvl3pPr>
            <a:lvl4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charset="-127"/>
              </a:defRPr>
            </a:lvl4pPr>
            <a:lvl5pPr algn="ctr" rtl="0" eaLnBrk="0" fontAlgn="base" hangingPunct="0">
              <a:spcBef>
                <a:spcPct val="0"/>
              </a:spcBef>
              <a:spcAft>
                <a:spcPct val="0"/>
              </a:spcAft>
              <a:defRPr sz="4400">
                <a:solidFill>
                  <a:schemeClr val="tx1"/>
                </a:solidFill>
                <a:latin typeface="Calibri" panose="020F0502020204030204" pitchFamily="34" charset="0"/>
                <a:ea typeface="Malgun Gothic" panose="020B0503020000020004" charset="-127"/>
              </a:defRPr>
            </a:lvl5pPr>
            <a:lvl6pPr marL="457200" algn="ctr" rtl="0" fontAlgn="base">
              <a:spcBef>
                <a:spcPct val="0"/>
              </a:spcBef>
              <a:spcAft>
                <a:spcPct val="0"/>
              </a:spcAft>
              <a:defRPr sz="4400">
                <a:solidFill>
                  <a:schemeClr val="tx1"/>
                </a:solidFill>
                <a:latin typeface="Calibri" panose="020F0502020204030204" pitchFamily="34" charset="0"/>
                <a:ea typeface="Malgun Gothic" panose="020B0503020000020004" charset="-127"/>
              </a:defRPr>
            </a:lvl6pPr>
            <a:lvl7pPr marL="914400" algn="ctr" rtl="0" fontAlgn="base">
              <a:spcBef>
                <a:spcPct val="0"/>
              </a:spcBef>
              <a:spcAft>
                <a:spcPct val="0"/>
              </a:spcAft>
              <a:defRPr sz="4400">
                <a:solidFill>
                  <a:schemeClr val="tx1"/>
                </a:solidFill>
                <a:latin typeface="Calibri" panose="020F0502020204030204" pitchFamily="34" charset="0"/>
                <a:ea typeface="Malgun Gothic" panose="020B0503020000020004" charset="-127"/>
              </a:defRPr>
            </a:lvl7pPr>
            <a:lvl8pPr marL="1371600" algn="ctr" rtl="0" fontAlgn="base">
              <a:spcBef>
                <a:spcPct val="0"/>
              </a:spcBef>
              <a:spcAft>
                <a:spcPct val="0"/>
              </a:spcAft>
              <a:defRPr sz="4400">
                <a:solidFill>
                  <a:schemeClr val="tx1"/>
                </a:solidFill>
                <a:latin typeface="Calibri" panose="020F0502020204030204" pitchFamily="34" charset="0"/>
                <a:ea typeface="Malgun Gothic" panose="020B0503020000020004" charset="-127"/>
              </a:defRPr>
            </a:lvl8pPr>
            <a:lvl9pPr marL="1828800" algn="ctr" rtl="0" fontAlgn="base">
              <a:spcBef>
                <a:spcPct val="0"/>
              </a:spcBef>
              <a:spcAft>
                <a:spcPct val="0"/>
              </a:spcAft>
              <a:defRPr sz="4400">
                <a:solidFill>
                  <a:schemeClr val="tx1"/>
                </a:solidFill>
                <a:latin typeface="Calibri" panose="020F0502020204030204" pitchFamily="34" charset="0"/>
                <a:ea typeface="Malgun Gothic" panose="020B0503020000020004" charset="-127"/>
              </a:defRPr>
            </a:lvl9pPr>
          </a:lstStyle>
          <a:p>
            <a:r>
              <a:rPr b="1" u="none" dirty="0">
                <a:latin typeface="Times New Roman" panose="02020603050405020304" pitchFamily="18" charset="0"/>
                <a:ea typeface="黑体" panose="02010609060101010101" pitchFamily="49" charset="-122"/>
                <a:cs typeface="Times New Roman" panose="02020603050405020304" pitchFamily="18" charset="0"/>
              </a:rPr>
              <a:t>最⼤似然⽅法</a:t>
            </a:r>
            <a:endParaRPr b="1" u="none" dirty="0">
              <a:latin typeface="Times New Roman" panose="02020603050405020304" pitchFamily="18" charset="0"/>
              <a:ea typeface="黑体" panose="02010609060101010101" pitchFamily="49" charset="-122"/>
              <a:cs typeface="Times New Roman" panose="02020603050405020304" pitchFamily="18" charset="0"/>
            </a:endParaRPr>
          </a:p>
          <a:p>
            <a:r>
              <a:rPr b="1" u="none" dirty="0">
                <a:latin typeface="Times New Roman" panose="02020603050405020304" pitchFamily="18" charset="0"/>
                <a:ea typeface="黑体" panose="02010609060101010101" pitchFamily="49" charset="-122"/>
                <a:cs typeface="Times New Roman" panose="02020603050405020304" pitchFamily="18" charset="0"/>
              </a:rPr>
              <a:t>确定</a:t>
            </a:r>
            <a:r>
              <a:rPr lang="en-US" b="1" u="none" dirty="0">
                <a:latin typeface="Times New Roman" panose="02020603050405020304" pitchFamily="18" charset="0"/>
                <a:ea typeface="黑体" panose="02010609060101010101" pitchFamily="49" charset="-122"/>
                <a:cs typeface="Times New Roman" panose="02020603050405020304" pitchFamily="18" charset="0"/>
              </a:rPr>
              <a:t>L</a:t>
            </a:r>
            <a:r>
              <a:rPr b="1" u="none" dirty="0">
                <a:latin typeface="Times New Roman" panose="02020603050405020304" pitchFamily="18" charset="0"/>
                <a:ea typeface="黑体" panose="02010609060101010101" pitchFamily="49" charset="-122"/>
                <a:cs typeface="Times New Roman" panose="02020603050405020304" pitchFamily="18" charset="0"/>
              </a:rPr>
              <a:t>ogistic回归模型的参数</a:t>
            </a:r>
            <a:endParaRPr b="1" u="none"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custDataLst>
              <p:tags r:id="rId2"/>
            </p:custDataLst>
          </p:nvPr>
        </p:nvPicPr>
        <p:blipFill>
          <a:blip r:embed="rId3"/>
          <a:stretch>
            <a:fillRect/>
          </a:stretch>
        </p:blipFill>
        <p:spPr>
          <a:xfrm>
            <a:off x="-635" y="1750695"/>
            <a:ext cx="9142730" cy="4263390"/>
          </a:xfrm>
          <a:prstGeom prst="rect">
            <a:avLst/>
          </a:prstGeom>
        </p:spPr>
      </p:pic>
      <p:sp>
        <p:nvSpPr>
          <p:cNvPr id="6" name="文本框 5"/>
          <p:cNvSpPr txBox="1"/>
          <p:nvPr/>
        </p:nvSpPr>
        <p:spPr>
          <a:xfrm>
            <a:off x="323215" y="5717540"/>
            <a:ext cx="7253605" cy="1014730"/>
          </a:xfrm>
          <a:prstGeom prst="rect">
            <a:avLst/>
          </a:prstGeom>
          <a:noFill/>
        </p:spPr>
        <p:txBody>
          <a:bodyPr wrap="square" rtlCol="0" anchor="t">
            <a:spAutoFit/>
          </a:bodyPr>
          <a:p>
            <a:pPr marL="0" indent="0" latinLnBrk="0">
              <a:lnSpc>
                <a:spcPct val="150000"/>
              </a:lnSpc>
            </a:pPr>
            <a:r>
              <a:rPr lang="zh-CN" altLang="en-US" u="none">
                <a:solidFill>
                  <a:srgbClr val="2110FC"/>
                </a:solidFill>
                <a:latin typeface="Times New Roman" panose="02020603050405020304" pitchFamily="18" charset="0"/>
                <a:cs typeface="Times New Roman" panose="02020603050405020304" pitchFamily="18" charset="0"/>
              </a:rPr>
              <a:t>数据点n对梯度的贡献为</a:t>
            </a:r>
            <a:endParaRPr lang="zh-CN" altLang="en-US" u="none">
              <a:solidFill>
                <a:srgbClr val="2110FC"/>
              </a:solidFill>
              <a:latin typeface="Times New Roman" panose="02020603050405020304" pitchFamily="18" charset="0"/>
              <a:cs typeface="Times New Roman" panose="02020603050405020304" pitchFamily="18" charset="0"/>
            </a:endParaRPr>
          </a:p>
          <a:p>
            <a:pPr marL="0" indent="0" latinLnBrk="0">
              <a:lnSpc>
                <a:spcPct val="150000"/>
              </a:lnSpc>
            </a:pPr>
            <a:r>
              <a:rPr lang="zh-CN" altLang="en-US" u="none">
                <a:solidFill>
                  <a:srgbClr val="2110FC"/>
                </a:solidFill>
                <a:latin typeface="Times New Roman" panose="02020603050405020304" pitchFamily="18" charset="0"/>
                <a:cs typeface="Times New Roman" panose="02020603050405020304" pitchFamily="18" charset="0"/>
              </a:rPr>
              <a:t>⽬标值和模型预测值之间的“误差”</a:t>
            </a:r>
            <a:r>
              <a:rPr lang="zh-CN" altLang="en-US" i="1" u="none">
                <a:solidFill>
                  <a:srgbClr val="2110FC"/>
                </a:solidFill>
                <a:latin typeface="Times New Roman" panose="02020603050405020304" pitchFamily="18" charset="0"/>
                <a:cs typeface="Times New Roman" panose="02020603050405020304" pitchFamily="18" charset="0"/>
              </a:rPr>
              <a:t>y</a:t>
            </a:r>
            <a:r>
              <a:rPr lang="zh-CN" altLang="en-US" i="1" u="none" baseline="-25000">
                <a:solidFill>
                  <a:srgbClr val="2110FC"/>
                </a:solidFill>
                <a:latin typeface="Times New Roman" panose="02020603050405020304" pitchFamily="18" charset="0"/>
                <a:cs typeface="Times New Roman" panose="02020603050405020304" pitchFamily="18" charset="0"/>
              </a:rPr>
              <a:t>n</a:t>
            </a:r>
            <a:r>
              <a:rPr lang="zh-CN" altLang="en-US" i="1" u="none">
                <a:solidFill>
                  <a:srgbClr val="2110FC"/>
                </a:solidFill>
                <a:latin typeface="Times New Roman" panose="02020603050405020304" pitchFamily="18" charset="0"/>
                <a:cs typeface="Times New Roman" panose="02020603050405020304" pitchFamily="18" charset="0"/>
              </a:rPr>
              <a:t> − t</a:t>
            </a:r>
            <a:r>
              <a:rPr lang="zh-CN" altLang="en-US" i="1" u="none" baseline="-25000">
                <a:solidFill>
                  <a:srgbClr val="2110FC"/>
                </a:solidFill>
                <a:latin typeface="Times New Roman" panose="02020603050405020304" pitchFamily="18" charset="0"/>
                <a:cs typeface="Times New Roman" panose="02020603050405020304" pitchFamily="18" charset="0"/>
              </a:rPr>
              <a:t>n</a:t>
            </a:r>
            <a:r>
              <a:rPr lang="zh-CN" altLang="en-US" u="none">
                <a:solidFill>
                  <a:srgbClr val="2110FC"/>
                </a:solidFill>
                <a:latin typeface="Times New Roman" panose="02020603050405020304" pitchFamily="18" charset="0"/>
                <a:cs typeface="Times New Roman" panose="02020603050405020304" pitchFamily="18" charset="0"/>
              </a:rPr>
              <a:t>与基函数向量</a:t>
            </a:r>
            <a:r>
              <a:rPr lang="zh-CN" altLang="en-US" i="1" u="none">
                <a:solidFill>
                  <a:srgbClr val="2110FC"/>
                </a:solidFill>
                <a:latin typeface="Times New Roman" panose="02020603050405020304" pitchFamily="18" charset="0"/>
                <a:cs typeface="Times New Roman" panose="02020603050405020304" pitchFamily="18" charset="0"/>
              </a:rPr>
              <a:t>ϕ</a:t>
            </a:r>
            <a:r>
              <a:rPr lang="zh-CN" altLang="en-US" u="none" baseline="-25000">
                <a:solidFill>
                  <a:srgbClr val="2110FC"/>
                </a:solidFill>
                <a:latin typeface="Times New Roman" panose="02020603050405020304" pitchFamily="18" charset="0"/>
                <a:cs typeface="Times New Roman" panose="02020603050405020304" pitchFamily="18" charset="0"/>
              </a:rPr>
              <a:t>n</a:t>
            </a:r>
            <a:r>
              <a:rPr lang="zh-CN" altLang="en-US" u="none">
                <a:solidFill>
                  <a:srgbClr val="2110FC"/>
                </a:solidFill>
                <a:latin typeface="Times New Roman" panose="02020603050405020304" pitchFamily="18" charset="0"/>
                <a:cs typeface="Times New Roman" panose="02020603050405020304" pitchFamily="18" charset="0"/>
              </a:rPr>
              <a:t>相乘</a:t>
            </a:r>
            <a:endParaRPr lang="zh-CN" altLang="en-US" u="none">
              <a:solidFill>
                <a:srgbClr val="2110FC"/>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pPr algn="r"/>
            <a:fld id="{6159FED4-300C-4CA6-A166-7CA8D48E5ACA}" type="slidenum">
              <a:rPr lang="en-US" altLang="zh-CN" smtClean="0"/>
            </a:fld>
            <a:endParaRPr lang="zh-CN" altLang="en-US" dirty="0"/>
          </a:p>
        </p:txBody>
      </p:sp>
      <p:pic>
        <p:nvPicPr>
          <p:cNvPr id="5" name="内容占位符 4"/>
          <p:cNvPicPr>
            <a:picLocks noChangeAspect="1"/>
          </p:cNvPicPr>
          <p:nvPr>
            <p:ph idx="1"/>
          </p:nvPr>
        </p:nvPicPr>
        <p:blipFill>
          <a:blip r:embed="rId1"/>
          <a:stretch>
            <a:fillRect/>
          </a:stretch>
        </p:blipFill>
        <p:spPr>
          <a:xfrm>
            <a:off x="3060065" y="3705225"/>
            <a:ext cx="3949700" cy="933450"/>
          </a:xfrm>
          <a:prstGeom prst="rect">
            <a:avLst/>
          </a:prstGeom>
        </p:spPr>
      </p:pic>
      <p:sp>
        <p:nvSpPr>
          <p:cNvPr id="6" name="文本框 5"/>
          <p:cNvSpPr txBox="1"/>
          <p:nvPr/>
        </p:nvSpPr>
        <p:spPr>
          <a:xfrm>
            <a:off x="467360" y="1268730"/>
            <a:ext cx="8096250" cy="1014730"/>
          </a:xfrm>
          <a:prstGeom prst="rect">
            <a:avLst/>
          </a:prstGeom>
          <a:noFill/>
        </p:spPr>
        <p:txBody>
          <a:bodyPr wrap="square" rtlCol="0" anchor="t">
            <a:spAutoFit/>
          </a:bodyPr>
          <a:p>
            <a:pPr marL="0" indent="0" latinLnBrk="0">
              <a:lnSpc>
                <a:spcPct val="150000"/>
              </a:lnSpc>
            </a:pPr>
            <a:r>
              <a:rPr lang="zh-CN" altLang="en-US" u="none">
                <a:solidFill>
                  <a:srgbClr val="2110FC"/>
                </a:solidFill>
              </a:rPr>
              <a:t>在条件⾼斯噪声分布的情况下，</a:t>
            </a:r>
            <a:endParaRPr lang="zh-CN" altLang="en-US" u="none">
              <a:solidFill>
                <a:srgbClr val="2110FC"/>
              </a:solidFill>
            </a:endParaRPr>
          </a:p>
          <a:p>
            <a:pPr marL="0" indent="0" latinLnBrk="0">
              <a:lnSpc>
                <a:spcPct val="150000"/>
              </a:lnSpc>
            </a:pPr>
            <a:r>
              <a:rPr lang="zh-CN" altLang="en-US" u="none">
                <a:solidFill>
                  <a:srgbClr val="2110FC"/>
                </a:solidFill>
              </a:rPr>
              <a:t>线性模型的似然函数的最⼤化等价于平⽅和误差函数的最⼩化</a:t>
            </a:r>
            <a:endParaRPr lang="zh-CN" altLang="en-US" u="none">
              <a:solidFill>
                <a:srgbClr val="2110FC"/>
              </a:solidFill>
            </a:endParaRPr>
          </a:p>
        </p:txBody>
      </p:sp>
      <p:pic>
        <p:nvPicPr>
          <p:cNvPr id="7" name="图片 6"/>
          <p:cNvPicPr>
            <a:picLocks noChangeAspect="1"/>
          </p:cNvPicPr>
          <p:nvPr/>
        </p:nvPicPr>
        <p:blipFill>
          <a:blip r:embed="rId2"/>
          <a:stretch>
            <a:fillRect/>
          </a:stretch>
        </p:blipFill>
        <p:spPr>
          <a:xfrm>
            <a:off x="2484120" y="2277110"/>
            <a:ext cx="5124450" cy="1479550"/>
          </a:xfrm>
          <a:prstGeom prst="rect">
            <a:avLst/>
          </a:prstGeom>
        </p:spPr>
      </p:pic>
      <p:sp>
        <p:nvSpPr>
          <p:cNvPr id="8" name="文本框 7"/>
          <p:cNvSpPr txBox="1"/>
          <p:nvPr/>
        </p:nvSpPr>
        <p:spPr>
          <a:xfrm>
            <a:off x="457200" y="4725035"/>
            <a:ext cx="4572000" cy="398780"/>
          </a:xfrm>
          <a:prstGeom prst="rect">
            <a:avLst/>
          </a:prstGeom>
          <a:noFill/>
        </p:spPr>
        <p:txBody>
          <a:bodyPr wrap="square" rtlCol="0" anchor="t">
            <a:spAutoFit/>
          </a:bodyPr>
          <a:p>
            <a:pPr algn="l">
              <a:buClrTx/>
              <a:buSzTx/>
              <a:buFontTx/>
            </a:pPr>
            <a:r>
              <a:rPr lang="zh-CN" altLang="en-US" u="none">
                <a:solidFill>
                  <a:srgbClr val="2110FC"/>
                </a:solidFill>
              </a:rPr>
              <a:t>对数似然函数的梯度</a:t>
            </a:r>
            <a:endParaRPr lang="zh-CN" altLang="en-US" u="none">
              <a:solidFill>
                <a:srgbClr val="2110FC"/>
              </a:solidFill>
            </a:endParaRPr>
          </a:p>
        </p:txBody>
      </p:sp>
      <p:pic>
        <p:nvPicPr>
          <p:cNvPr id="9" name="图片 8"/>
          <p:cNvPicPr>
            <a:picLocks noChangeAspect="1"/>
          </p:cNvPicPr>
          <p:nvPr/>
        </p:nvPicPr>
        <p:blipFill>
          <a:blip r:embed="rId3"/>
          <a:stretch>
            <a:fillRect/>
          </a:stretch>
        </p:blipFill>
        <p:spPr>
          <a:xfrm>
            <a:off x="2124075" y="5210175"/>
            <a:ext cx="5232400" cy="901700"/>
          </a:xfrm>
          <a:prstGeom prst="rect">
            <a:avLst/>
          </a:prstGeom>
        </p:spPr>
      </p:pic>
      <p:sp>
        <p:nvSpPr>
          <p:cNvPr id="11" name="文本框 10"/>
          <p:cNvSpPr txBox="1"/>
          <p:nvPr/>
        </p:nvSpPr>
        <p:spPr>
          <a:xfrm>
            <a:off x="222250" y="5960745"/>
            <a:ext cx="8714740" cy="553085"/>
          </a:xfrm>
          <a:prstGeom prst="rect">
            <a:avLst/>
          </a:prstGeom>
          <a:noFill/>
        </p:spPr>
        <p:txBody>
          <a:bodyPr wrap="square" rtlCol="0" anchor="t">
            <a:spAutoFit/>
          </a:bodyPr>
          <a:p>
            <a:pPr algn="l">
              <a:lnSpc>
                <a:spcPct val="150000"/>
              </a:lnSpc>
              <a:buClrTx/>
              <a:buSzTx/>
              <a:buFontTx/>
            </a:pPr>
            <a:r>
              <a:rPr lang="zh-CN" altLang="en-US" u="none">
                <a:solidFill>
                  <a:srgbClr val="2110FC"/>
                </a:solidFill>
              </a:rPr>
              <a:t>函数形式与线性回归模型中的平⽅和误差函数的梯度的函数形式完全相同</a:t>
            </a:r>
            <a:endParaRPr lang="zh-CN" altLang="en-US" u="none">
              <a:solidFill>
                <a:srgbClr val="2110FC"/>
              </a:solidFill>
            </a:endParaRPr>
          </a:p>
        </p:txBody>
      </p:sp>
      <p:pic>
        <p:nvPicPr>
          <p:cNvPr id="12" name="图片 11"/>
          <p:cNvPicPr>
            <a:picLocks noChangeAspect="1"/>
          </p:cNvPicPr>
          <p:nvPr/>
        </p:nvPicPr>
        <p:blipFill>
          <a:blip r:embed="rId4"/>
          <a:stretch>
            <a:fillRect/>
          </a:stretch>
        </p:blipFill>
        <p:spPr>
          <a:xfrm>
            <a:off x="2915920" y="116840"/>
            <a:ext cx="3184525" cy="904875"/>
          </a:xfrm>
          <a:prstGeom prst="rect">
            <a:avLst/>
          </a:prstGeom>
        </p:spPr>
      </p:pic>
      <p:sp>
        <p:nvSpPr>
          <p:cNvPr id="13" name="文本框 12"/>
          <p:cNvSpPr txBox="1"/>
          <p:nvPr/>
        </p:nvSpPr>
        <p:spPr>
          <a:xfrm>
            <a:off x="1115695" y="369570"/>
            <a:ext cx="4572000" cy="398780"/>
          </a:xfrm>
          <a:prstGeom prst="rect">
            <a:avLst/>
          </a:prstGeom>
          <a:noFill/>
        </p:spPr>
        <p:txBody>
          <a:bodyPr wrap="square" rtlCol="0" anchor="t">
            <a:spAutoFit/>
          </a:bodyPr>
          <a:p>
            <a:r>
              <a:rPr lang="zh-CN" altLang="en-US" u="none">
                <a:solidFill>
                  <a:srgbClr val="2110FC"/>
                </a:solidFill>
                <a:sym typeface="+mn-ea"/>
              </a:rPr>
              <a:t>函数形式</a:t>
            </a:r>
            <a:endParaRPr lang="zh-CN" altLang="en-US" u="none">
              <a:solidFill>
                <a:srgbClr val="2110FC"/>
              </a:solidFill>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p:txBody>
          <a:bodyPr/>
          <a:lstStyle/>
          <a:p>
            <a:r>
              <a:rPr lang="zh-CN" altLang="en-US" b="1" dirty="0"/>
              <a:t>目 录</a:t>
            </a:r>
            <a:endParaRPr lang="en-US" altLang="zh-CN" b="1" dirty="0"/>
          </a:p>
        </p:txBody>
      </p:sp>
      <p:sp>
        <p:nvSpPr>
          <p:cNvPr id="3" name="内容占位符 2"/>
          <p:cNvSpPr>
            <a:spLocks noGrp="1"/>
          </p:cNvSpPr>
          <p:nvPr>
            <p:ph idx="1"/>
          </p:nvPr>
        </p:nvSpPr>
        <p:spPr/>
        <p:txBody>
          <a:bodyPr/>
          <a:lstStyle/>
          <a:p>
            <a:pPr>
              <a:defRPr/>
            </a:pPr>
            <a:r>
              <a:rPr lang="zh-CN" altLang="en-US" b="1" noProof="1">
                <a:latin typeface="+mn-ea"/>
                <a:ea typeface="+mn-ea"/>
              </a:rPr>
              <a:t>分类概述</a:t>
            </a:r>
            <a:endParaRPr lang="en-US" altLang="zh-CN" b="1" noProof="1">
              <a:latin typeface="+mn-ea"/>
              <a:ea typeface="+mn-ea"/>
            </a:endParaRPr>
          </a:p>
          <a:p>
            <a:pPr>
              <a:defRPr/>
            </a:pPr>
            <a:r>
              <a:rPr lang="zh-CN" altLang="en-US" b="1" noProof="1">
                <a:latin typeface="+mn-ea"/>
                <a:ea typeface="+mn-ea"/>
              </a:rPr>
              <a:t>判别函数</a:t>
            </a:r>
            <a:endParaRPr lang="en-US" altLang="zh-CN" b="1" noProof="1">
              <a:latin typeface="+mn-ea"/>
              <a:ea typeface="+mn-ea"/>
            </a:endParaRPr>
          </a:p>
          <a:p>
            <a:pPr>
              <a:defRPr/>
            </a:pPr>
            <a:r>
              <a:rPr lang="zh-CN" altLang="en-US" b="1" dirty="0">
                <a:latin typeface="+mn-ea"/>
                <a:ea typeface="+mn-ea"/>
              </a:rPr>
              <a:t>概率生成式模型</a:t>
            </a:r>
            <a:r>
              <a:rPr lang="en-GB" altLang="zh-CN" b="1" dirty="0">
                <a:latin typeface="+mn-ea"/>
                <a:ea typeface="+mn-ea"/>
              </a:rPr>
              <a:t> </a:t>
            </a:r>
            <a:endParaRPr lang="en-GB" altLang="zh-CN" b="1" dirty="0">
              <a:latin typeface="+mn-ea"/>
              <a:ea typeface="+mn-ea"/>
            </a:endParaRPr>
          </a:p>
          <a:p>
            <a:pPr>
              <a:buNone/>
              <a:defRPr/>
            </a:pPr>
            <a:r>
              <a:rPr lang="en-GB" altLang="zh-CN" b="1" noProof="1">
                <a:latin typeface="+mn-ea"/>
                <a:ea typeface="+mn-ea"/>
                <a:sym typeface="+mn-ea"/>
              </a:rPr>
              <a:t>    </a:t>
            </a:r>
            <a:r>
              <a:rPr lang="en-US" altLang="zh-CN" b="1" noProof="1">
                <a:latin typeface="+mn-ea"/>
                <a:ea typeface="+mn-ea"/>
                <a:sym typeface="+mn-ea"/>
              </a:rPr>
              <a:t>- </a:t>
            </a:r>
            <a:r>
              <a:rPr lang="zh-CN" altLang="en-US" b="1" noProof="1">
                <a:latin typeface="+mn-ea"/>
                <a:ea typeface="+mn-ea"/>
                <a:sym typeface="+mn-ea"/>
              </a:rPr>
              <a:t>朴素贝叶斯</a:t>
            </a:r>
            <a:endParaRPr lang="en-US" altLang="zh-CN" b="1" noProof="1">
              <a:latin typeface="+mn-ea"/>
              <a:ea typeface="+mn-ea"/>
            </a:endParaRPr>
          </a:p>
          <a:p>
            <a:pPr>
              <a:defRPr/>
            </a:pPr>
            <a:r>
              <a:rPr lang="zh-CN" altLang="en-US" b="1" dirty="0">
                <a:latin typeface="+mn-ea"/>
                <a:ea typeface="+mn-ea"/>
              </a:rPr>
              <a:t>概率判别式模型</a:t>
            </a:r>
            <a:endParaRPr lang="en-US" altLang="zh-CN" b="1" dirty="0">
              <a:latin typeface="+mn-ea"/>
              <a:ea typeface="+mn-ea"/>
            </a:endParaRPr>
          </a:p>
          <a:p>
            <a:pPr>
              <a:buNone/>
              <a:defRPr/>
            </a:pPr>
            <a:r>
              <a:rPr lang="en-US" altLang="zh-CN" b="1" noProof="1">
                <a:latin typeface="+mn-ea"/>
                <a:ea typeface="+mn-ea"/>
                <a:sym typeface="+mn-ea"/>
              </a:rPr>
              <a:t>    - </a:t>
            </a:r>
            <a:r>
              <a:rPr lang="zh-CN" altLang="en-US" b="1" noProof="1">
                <a:latin typeface="+mn-ea"/>
                <a:ea typeface="+mn-ea"/>
                <a:sym typeface="+mn-ea"/>
              </a:rPr>
              <a:t>逻辑回归</a:t>
            </a:r>
            <a:endParaRPr lang="en-US" altLang="zh-CN" b="1" noProof="1">
              <a:latin typeface="+mn-ea"/>
              <a:ea typeface="+mn-ea"/>
            </a:endParaRPr>
          </a:p>
          <a:p>
            <a:pPr>
              <a:defRPr/>
            </a:pPr>
            <a:r>
              <a:rPr lang="zh-CN" altLang="en-US" b="1" noProof="1">
                <a:solidFill>
                  <a:srgbClr val="2110FC"/>
                </a:solidFill>
                <a:latin typeface="+mn-ea"/>
                <a:ea typeface="+mn-ea"/>
              </a:rPr>
              <a:t>分类的性能度量</a:t>
            </a:r>
            <a:endParaRPr lang="en-US" altLang="zh-CN" b="1" noProof="1">
              <a:solidFill>
                <a:srgbClr val="2110FC"/>
              </a:solidFill>
              <a:latin typeface="+mn-ea"/>
              <a:ea typeface="+mn-ea"/>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
        <p:nvSpPr>
          <p:cNvPr id="5" name="标题 1"/>
          <p:cNvSpPr>
            <a:spLocks noGrp="1"/>
          </p:cNvSpPr>
          <p:nvPr>
            <p:ph type="title"/>
          </p:nvPr>
        </p:nvSpPr>
        <p:spPr>
          <a:xfrm>
            <a:off x="571472" y="0"/>
            <a:ext cx="8229600" cy="857272"/>
          </a:xfrm>
        </p:spPr>
        <p:txBody>
          <a:bodyPr/>
          <a:lstStyle/>
          <a:p>
            <a:r>
              <a:rPr lang="zh-CN" altLang="en-US" b="1" dirty="0"/>
              <a:t>性能度量</a:t>
            </a:r>
            <a:endParaRPr lang="zh-CN" altLang="en-US" b="1" dirty="0"/>
          </a:p>
        </p:txBody>
      </p:sp>
      <p:sp>
        <p:nvSpPr>
          <p:cNvPr id="6" name="TextBox 5"/>
          <p:cNvSpPr txBox="1"/>
          <p:nvPr/>
        </p:nvSpPr>
        <p:spPr>
          <a:xfrm>
            <a:off x="1214414" y="2143116"/>
            <a:ext cx="6357982" cy="2192908"/>
          </a:xfrm>
          <a:prstGeom prst="rect">
            <a:avLst/>
          </a:prstGeom>
          <a:noFill/>
        </p:spPr>
        <p:txBody>
          <a:bodyPr wrap="square" rtlCol="0">
            <a:spAutoFit/>
          </a:bodyPr>
          <a:lstStyle/>
          <a:p>
            <a:pPr>
              <a:lnSpc>
                <a:spcPct val="150000"/>
              </a:lnSpc>
            </a:pPr>
            <a:r>
              <a:rPr lang="zh-CN" altLang="en-US" sz="3200" u="none" dirty="0">
                <a:solidFill>
                  <a:srgbClr val="2110FC"/>
                </a:solidFill>
                <a:latin typeface="+mn-ea"/>
                <a:ea typeface="+mn-ea"/>
              </a:rPr>
              <a:t>对学习器的泛化能力进行评估</a:t>
            </a:r>
            <a:endParaRPr lang="en-US" altLang="zh-CN" sz="3200" u="none" dirty="0">
              <a:solidFill>
                <a:srgbClr val="2110FC"/>
              </a:solidFill>
              <a:latin typeface="+mn-ea"/>
              <a:ea typeface="+mn-ea"/>
            </a:endParaRPr>
          </a:p>
          <a:p>
            <a:pPr>
              <a:lnSpc>
                <a:spcPct val="150000"/>
              </a:lnSpc>
              <a:buFont typeface="Wingdings" panose="05000000000000000000" pitchFamily="2" charset="2"/>
              <a:buChar char="Ø"/>
            </a:pPr>
            <a:r>
              <a:rPr lang="zh-CN" altLang="en-US" sz="3200" u="none" dirty="0">
                <a:solidFill>
                  <a:srgbClr val="2110FC"/>
                </a:solidFill>
                <a:latin typeface="+mn-ea"/>
                <a:ea typeface="+mn-ea"/>
              </a:rPr>
              <a:t>有效可行的实验评估方法</a:t>
            </a:r>
            <a:endParaRPr lang="en-US" altLang="zh-CN" sz="3200" u="none" dirty="0">
              <a:solidFill>
                <a:srgbClr val="2110FC"/>
              </a:solidFill>
              <a:latin typeface="+mn-ea"/>
              <a:ea typeface="+mn-ea"/>
            </a:endParaRPr>
          </a:p>
          <a:p>
            <a:pPr>
              <a:lnSpc>
                <a:spcPct val="150000"/>
              </a:lnSpc>
              <a:buFont typeface="Wingdings" panose="05000000000000000000" pitchFamily="2" charset="2"/>
              <a:buChar char="Ø"/>
            </a:pPr>
            <a:r>
              <a:rPr lang="zh-CN" altLang="en-US" sz="3200" u="none" dirty="0">
                <a:solidFill>
                  <a:srgbClr val="2110FC"/>
                </a:solidFill>
                <a:latin typeface="+mn-ea"/>
                <a:ea typeface="+mn-ea"/>
              </a:rPr>
              <a:t>衡量模型泛化能力的评价标准</a:t>
            </a:r>
            <a:endParaRPr lang="zh-CN" altLang="en-US" sz="3200" u="none" dirty="0">
              <a:solidFill>
                <a:srgbClr val="2110FC"/>
              </a:solidFill>
              <a:latin typeface="+mn-ea"/>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508000" y="0"/>
            <a:ext cx="8362950" cy="1143000"/>
          </a:xfrm>
        </p:spPr>
        <p:txBody>
          <a:bodyPr/>
          <a:lstStyle/>
          <a:p>
            <a:r>
              <a:rPr lang="zh-CN" altLang="en-US" sz="4000" dirty="0">
                <a:latin typeface="黑体" panose="02010609060101010101" pitchFamily="49" charset="-122"/>
                <a:ea typeface="黑体" panose="02010609060101010101" pitchFamily="49" charset="-122"/>
              </a:rPr>
              <a:t>三种分类方法</a:t>
            </a:r>
            <a:endParaRPr lang="en-GB" altLang="zh-CN" sz="4000" dirty="0">
              <a:latin typeface="黑体" panose="02010609060101010101" pitchFamily="49" charset="-122"/>
              <a:ea typeface="黑体" panose="02010609060101010101" pitchFamily="49" charset="-122"/>
            </a:endParaRPr>
          </a:p>
        </p:txBody>
      </p:sp>
      <p:sp>
        <p:nvSpPr>
          <p:cNvPr id="116739" name="Content Placeholder 2"/>
          <p:cNvSpPr>
            <a:spLocks noGrp="1"/>
          </p:cNvSpPr>
          <p:nvPr>
            <p:ph idx="1"/>
          </p:nvPr>
        </p:nvSpPr>
        <p:spPr>
          <a:xfrm>
            <a:off x="692150" y="1196752"/>
            <a:ext cx="8229600" cy="4680520"/>
          </a:xfrm>
        </p:spPr>
        <p:txBody>
          <a:bodyPr/>
          <a:lstStyle/>
          <a:p>
            <a:pPr marL="0" indent="0">
              <a:spcAft>
                <a:spcPts val="600"/>
              </a:spcAft>
              <a:buNone/>
            </a:pPr>
            <a:r>
              <a:rPr lang="zh-CN" altLang="en-US" sz="2800" b="1" noProof="1">
                <a:solidFill>
                  <a:srgbClr val="0432FF"/>
                </a:solidFill>
                <a:latin typeface="Times New Roman" panose="02020603050405020304" pitchFamily="18" charset="0"/>
                <a:ea typeface="+mn-ea"/>
                <a:cs typeface="Times New Roman" panose="02020603050405020304" pitchFamily="18" charset="0"/>
                <a:sym typeface="+mn-ea"/>
              </a:rPr>
              <a:t>（</a:t>
            </a:r>
            <a:r>
              <a:rPr lang="en-US" altLang="zh-CN" sz="2800" b="1" noProof="1">
                <a:solidFill>
                  <a:srgbClr val="0432FF"/>
                </a:solidFill>
                <a:latin typeface="Times New Roman" panose="02020603050405020304" pitchFamily="18" charset="0"/>
                <a:ea typeface="+mn-ea"/>
                <a:cs typeface="Times New Roman" panose="02020603050405020304" pitchFamily="18" charset="0"/>
                <a:sym typeface="+mn-ea"/>
              </a:rPr>
              <a:t>2</a:t>
            </a:r>
            <a:r>
              <a:rPr lang="zh-CN" altLang="en-US" sz="2800" b="1" noProof="1">
                <a:solidFill>
                  <a:srgbClr val="0432FF"/>
                </a:solidFill>
                <a:latin typeface="Times New Roman" panose="02020603050405020304" pitchFamily="18" charset="0"/>
                <a:ea typeface="+mn-ea"/>
                <a:cs typeface="Times New Roman" panose="02020603050405020304" pitchFamily="18" charset="0"/>
                <a:sym typeface="+mn-ea"/>
              </a:rPr>
              <a:t>）</a:t>
            </a:r>
            <a:r>
              <a:rPr lang="en-US" altLang="zh-CN" sz="2800" b="1" noProof="1">
                <a:solidFill>
                  <a:srgbClr val="0432FF"/>
                </a:solidFill>
                <a:latin typeface="Times New Roman" panose="02020603050405020304" pitchFamily="18" charset="0"/>
                <a:ea typeface="+mn-ea"/>
                <a:cs typeface="Times New Roman" panose="02020603050405020304" pitchFamily="18" charset="0"/>
                <a:sym typeface="+mn-ea"/>
              </a:rPr>
              <a:t>Probabilistic Generative Models </a:t>
            </a:r>
            <a:endParaRPr lang="en-US" altLang="zh-CN" sz="2800" b="1" noProof="1">
              <a:solidFill>
                <a:srgbClr val="0432FF"/>
              </a:solidFill>
              <a:latin typeface="Times New Roman" panose="02020603050405020304" pitchFamily="18" charset="0"/>
              <a:ea typeface="+mn-ea"/>
              <a:cs typeface="Times New Roman" panose="02020603050405020304" pitchFamily="18" charset="0"/>
              <a:sym typeface="+mn-ea"/>
            </a:endParaRPr>
          </a:p>
          <a:p>
            <a:pPr marL="0" indent="0">
              <a:spcAft>
                <a:spcPts val="600"/>
              </a:spcAft>
              <a:buNone/>
            </a:pPr>
            <a:r>
              <a:rPr lang="zh-CN" altLang="en-US" sz="2800" b="1" dirty="0">
                <a:solidFill>
                  <a:srgbClr val="0432FF"/>
                </a:solidFill>
                <a:latin typeface="Times New Roman" panose="02020603050405020304" pitchFamily="18" charset="0"/>
                <a:ea typeface="+mn-ea"/>
                <a:cs typeface="Times New Roman" panose="02020603050405020304" pitchFamily="18" charset="0"/>
              </a:rPr>
              <a:t>          概率生成式模型</a:t>
            </a:r>
            <a:endParaRPr lang="en-GB" altLang="zh-CN" sz="2800" b="1" dirty="0">
              <a:solidFill>
                <a:srgbClr val="0432FF"/>
              </a:solidFill>
              <a:latin typeface="Times New Roman" panose="02020603050405020304" pitchFamily="18" charset="0"/>
              <a:ea typeface="+mn-ea"/>
              <a:cs typeface="Times New Roman" panose="02020603050405020304" pitchFamily="18" charset="0"/>
            </a:endParaRPr>
          </a:p>
          <a:p>
            <a:pPr marL="0" indent="0">
              <a:buNone/>
            </a:pPr>
            <a:r>
              <a:rPr lang="zh-CN" altLang="en-US" sz="2400" b="1" dirty="0">
                <a:latin typeface="+mn-ea"/>
                <a:ea typeface="+mn-ea"/>
                <a:cs typeface="Times New Roman" panose="02020603050405020304" pitchFamily="18" charset="0"/>
              </a:rPr>
              <a:t>先对</a:t>
            </a:r>
            <a:r>
              <a:rPr lang="zh-CN" altLang="en-US" sz="2400" b="1" dirty="0">
                <a:solidFill>
                  <a:srgbClr val="FF0000"/>
                </a:solidFill>
                <a:latin typeface="+mn-ea"/>
                <a:ea typeface="+mn-ea"/>
                <a:cs typeface="Times New Roman" panose="02020603050405020304" pitchFamily="18" charset="0"/>
              </a:rPr>
              <a:t>类条件密度</a:t>
            </a:r>
            <a:r>
              <a:rPr lang="en-US" altLang="zh-CN" sz="2400" b="1" i="1" dirty="0">
                <a:solidFill>
                  <a:srgbClr val="FF0000"/>
                </a:solidFill>
                <a:latin typeface="+mn-ea"/>
                <a:ea typeface="+mn-ea"/>
                <a:cs typeface="Times New Roman" panose="02020603050405020304" pitchFamily="18" charset="0"/>
              </a:rPr>
              <a:t>p</a:t>
            </a:r>
            <a:r>
              <a:rPr lang="en-US" altLang="zh-CN" sz="2400" b="1" dirty="0">
                <a:solidFill>
                  <a:srgbClr val="FF0000"/>
                </a:solidFill>
                <a:latin typeface="+mn-ea"/>
                <a:ea typeface="+mn-ea"/>
                <a:cs typeface="Times New Roman" panose="02020603050405020304" pitchFamily="18" charset="0"/>
              </a:rPr>
              <a:t>(</a:t>
            </a:r>
            <a:r>
              <a:rPr lang="en-US" altLang="zh-CN" sz="2400" b="1" dirty="0" err="1">
                <a:solidFill>
                  <a:srgbClr val="FF0000"/>
                </a:solidFill>
                <a:latin typeface="+mn-ea"/>
                <a:ea typeface="+mn-ea"/>
                <a:cs typeface="Times New Roman" panose="02020603050405020304" pitchFamily="18" charset="0"/>
              </a:rPr>
              <a:t>x|</a:t>
            </a:r>
            <a:r>
              <a:rPr lang="en-US" altLang="zh-CN" sz="2400" b="1" i="1" dirty="0" err="1">
                <a:solidFill>
                  <a:srgbClr val="FF0000"/>
                </a:solidFill>
                <a:latin typeface="+mn-ea"/>
                <a:ea typeface="+mn-ea"/>
                <a:cs typeface="Times New Roman" panose="02020603050405020304" pitchFamily="18" charset="0"/>
              </a:rPr>
              <a:t>C</a:t>
            </a:r>
            <a:r>
              <a:rPr lang="en-US" altLang="zh-CN" sz="2400" b="1" i="1" baseline="-25000" dirty="0" err="1">
                <a:solidFill>
                  <a:srgbClr val="FF0000"/>
                </a:solidFill>
                <a:latin typeface="+mn-ea"/>
                <a:ea typeface="+mn-ea"/>
                <a:cs typeface="Times New Roman" panose="02020603050405020304" pitchFamily="18" charset="0"/>
              </a:rPr>
              <a:t>k</a:t>
            </a:r>
            <a:r>
              <a:rPr lang="en-US" altLang="zh-CN" sz="2400" b="1" dirty="0">
                <a:solidFill>
                  <a:srgbClr val="FF0000"/>
                </a:solidFill>
                <a:latin typeface="+mn-ea"/>
                <a:ea typeface="+mn-ea"/>
                <a:cs typeface="Times New Roman" panose="02020603050405020304" pitchFamily="18" charset="0"/>
              </a:rPr>
              <a:t>)</a:t>
            </a:r>
            <a:r>
              <a:rPr lang="zh-CN" altLang="en-US" sz="2400" b="1" dirty="0">
                <a:latin typeface="+mn-ea"/>
                <a:ea typeface="+mn-ea"/>
                <a:cs typeface="Times New Roman" panose="02020603050405020304" pitchFamily="18" charset="0"/>
              </a:rPr>
              <a:t>和</a:t>
            </a:r>
            <a:r>
              <a:rPr lang="zh-CN" altLang="en-US" sz="2400" b="1" dirty="0">
                <a:solidFill>
                  <a:srgbClr val="FF0000"/>
                </a:solidFill>
                <a:latin typeface="+mn-ea"/>
                <a:ea typeface="+mn-ea"/>
                <a:cs typeface="Times New Roman" panose="02020603050405020304" pitchFamily="18" charset="0"/>
              </a:rPr>
              <a:t>先验类概率分布</a:t>
            </a:r>
            <a:r>
              <a:rPr lang="en-US" altLang="zh-CN" sz="2400" b="1" i="1" dirty="0">
                <a:solidFill>
                  <a:srgbClr val="FF0000"/>
                </a:solidFill>
                <a:latin typeface="+mn-ea"/>
                <a:cs typeface="Times New Roman" panose="02020603050405020304" pitchFamily="18" charset="0"/>
              </a:rPr>
              <a:t>p</a:t>
            </a:r>
            <a:r>
              <a:rPr lang="en-US" altLang="zh-CN" sz="2400" b="1" dirty="0">
                <a:solidFill>
                  <a:srgbClr val="FF0000"/>
                </a:solidFill>
                <a:latin typeface="+mn-ea"/>
                <a:cs typeface="Times New Roman" panose="02020603050405020304" pitchFamily="18" charset="0"/>
              </a:rPr>
              <a:t>(</a:t>
            </a:r>
            <a:r>
              <a:rPr lang="en-US" altLang="zh-CN" sz="2400" b="1" i="1" dirty="0" err="1">
                <a:solidFill>
                  <a:srgbClr val="FF0000"/>
                </a:solidFill>
                <a:latin typeface="+mn-ea"/>
                <a:cs typeface="Times New Roman" panose="02020603050405020304" pitchFamily="18" charset="0"/>
              </a:rPr>
              <a:t>C</a:t>
            </a:r>
            <a:r>
              <a:rPr lang="en-US" altLang="zh-CN" sz="2400" b="1" i="1" baseline="-25000" dirty="0" err="1">
                <a:solidFill>
                  <a:srgbClr val="FF0000"/>
                </a:solidFill>
                <a:latin typeface="+mn-ea"/>
                <a:cs typeface="Times New Roman" panose="02020603050405020304" pitchFamily="18" charset="0"/>
              </a:rPr>
              <a:t>k</a:t>
            </a:r>
            <a:r>
              <a:rPr lang="en-US" altLang="zh-CN" sz="2400" b="1" dirty="0">
                <a:solidFill>
                  <a:srgbClr val="FF0000"/>
                </a:solidFill>
                <a:latin typeface="+mn-ea"/>
                <a:cs typeface="Times New Roman" panose="02020603050405020304" pitchFamily="18" charset="0"/>
              </a:rPr>
              <a:t>)</a:t>
            </a:r>
            <a:r>
              <a:rPr lang="zh-CN" altLang="en-US" sz="2400" b="1" dirty="0">
                <a:solidFill>
                  <a:srgbClr val="FF0000"/>
                </a:solidFill>
                <a:latin typeface="+mn-ea"/>
                <a:ea typeface="+mn-ea"/>
                <a:cs typeface="Times New Roman" panose="02020603050405020304" pitchFamily="18" charset="0"/>
              </a:rPr>
              <a:t> </a:t>
            </a:r>
            <a:r>
              <a:rPr lang="zh-CN" altLang="en-US" sz="2400" b="1" dirty="0">
                <a:latin typeface="+mn-ea"/>
                <a:ea typeface="+mn-ea"/>
                <a:cs typeface="Times New Roman" panose="02020603050405020304" pitchFamily="18" charset="0"/>
              </a:rPr>
              <a:t>建模</a:t>
            </a:r>
            <a:endParaRPr lang="en-US" altLang="zh-CN" sz="2400" b="1" dirty="0">
              <a:latin typeface="+mn-ea"/>
              <a:ea typeface="+mn-ea"/>
              <a:cs typeface="Times New Roman" panose="02020603050405020304" pitchFamily="18" charset="0"/>
            </a:endParaRPr>
          </a:p>
          <a:p>
            <a:pPr marL="0" indent="0">
              <a:lnSpc>
                <a:spcPct val="150000"/>
              </a:lnSpc>
              <a:spcBef>
                <a:spcPts val="1200"/>
              </a:spcBef>
              <a:spcAft>
                <a:spcPts val="1200"/>
              </a:spcAft>
              <a:buNone/>
            </a:pPr>
            <a:r>
              <a:rPr lang="zh-CN" altLang="en-US" sz="2400" b="1" dirty="0">
                <a:latin typeface="+mn-ea"/>
                <a:ea typeface="+mn-ea"/>
                <a:cs typeface="Times New Roman" panose="02020603050405020304" pitchFamily="18" charset="0"/>
              </a:rPr>
              <a:t>然后</a:t>
            </a:r>
            <a:r>
              <a:rPr lang="zh-CN" altLang="en-US" sz="2400" b="1" dirty="0">
                <a:latin typeface="+mn-ea"/>
                <a:ea typeface="+mn-ea"/>
              </a:rPr>
              <a:t>再使⽤贝叶斯定理计算</a:t>
            </a:r>
            <a:r>
              <a:rPr lang="zh-CN" altLang="en-US" sz="2400" b="1" dirty="0">
                <a:solidFill>
                  <a:srgbClr val="FF0000"/>
                </a:solidFill>
                <a:latin typeface="+mn-ea"/>
                <a:ea typeface="+mn-ea"/>
              </a:rPr>
              <a:t>后验类概率分布</a:t>
            </a:r>
            <a:r>
              <a:rPr lang="en-US" altLang="zh-CN" sz="2400" b="1" i="1" dirty="0">
                <a:solidFill>
                  <a:srgbClr val="FF0000"/>
                </a:solidFill>
                <a:latin typeface="+mn-ea"/>
                <a:ea typeface="+mn-ea"/>
                <a:cs typeface="Times New Roman" panose="02020603050405020304" pitchFamily="18" charset="0"/>
              </a:rPr>
              <a:t>p</a:t>
            </a:r>
            <a:r>
              <a:rPr lang="en-US" altLang="zh-CN" sz="2400" b="1" dirty="0">
                <a:solidFill>
                  <a:srgbClr val="FF0000"/>
                </a:solidFill>
                <a:latin typeface="+mn-ea"/>
                <a:ea typeface="+mn-ea"/>
                <a:cs typeface="Times New Roman" panose="02020603050405020304" pitchFamily="18" charset="0"/>
              </a:rPr>
              <a:t>(</a:t>
            </a:r>
            <a:r>
              <a:rPr lang="en-US" altLang="zh-CN" sz="2400" b="1" i="1" dirty="0" err="1">
                <a:solidFill>
                  <a:srgbClr val="FF0000"/>
                </a:solidFill>
                <a:latin typeface="+mn-ea"/>
                <a:ea typeface="+mn-ea"/>
                <a:cs typeface="Times New Roman" panose="02020603050405020304" pitchFamily="18" charset="0"/>
              </a:rPr>
              <a:t>C</a:t>
            </a:r>
            <a:r>
              <a:rPr lang="en-US" altLang="zh-CN" sz="2400" b="1" i="1" baseline="-25000" dirty="0" err="1">
                <a:solidFill>
                  <a:srgbClr val="FF0000"/>
                </a:solidFill>
                <a:latin typeface="+mn-ea"/>
                <a:ea typeface="+mn-ea"/>
                <a:cs typeface="Times New Roman" panose="02020603050405020304" pitchFamily="18" charset="0"/>
              </a:rPr>
              <a:t>k</a:t>
            </a:r>
            <a:r>
              <a:rPr lang="en-US" altLang="zh-CN" sz="2400" b="1" dirty="0" err="1">
                <a:solidFill>
                  <a:srgbClr val="FF0000"/>
                </a:solidFill>
                <a:latin typeface="+mn-ea"/>
                <a:ea typeface="+mn-ea"/>
                <a:cs typeface="Times New Roman" panose="02020603050405020304" pitchFamily="18" charset="0"/>
              </a:rPr>
              <a:t>|x</a:t>
            </a:r>
            <a:r>
              <a:rPr lang="en-US" altLang="zh-CN" sz="2400" b="1" dirty="0">
                <a:solidFill>
                  <a:srgbClr val="FF0000"/>
                </a:solidFill>
                <a:latin typeface="+mn-ea"/>
                <a:ea typeface="+mn-ea"/>
                <a:cs typeface="Times New Roman" panose="02020603050405020304" pitchFamily="18" charset="0"/>
              </a:rPr>
              <a:t>)</a:t>
            </a:r>
            <a:r>
              <a:rPr lang="zh-CN" altLang="en-US" sz="2400" b="1" dirty="0">
                <a:solidFill>
                  <a:srgbClr val="FF0000"/>
                </a:solidFill>
                <a:latin typeface="+mn-ea"/>
                <a:ea typeface="+mn-ea"/>
                <a:cs typeface="Times New Roman" panose="02020603050405020304" pitchFamily="18" charset="0"/>
              </a:rPr>
              <a:t> </a:t>
            </a:r>
            <a:br>
              <a:rPr lang="zh-CN" altLang="en-US" sz="2400" dirty="0"/>
            </a:br>
            <a:r>
              <a:rPr lang="zh-CN" altLang="en-US" sz="2400" dirty="0"/>
              <a:t> </a:t>
            </a:r>
            <a:endParaRPr lang="en-US" altLang="zh-CN" sz="2400" dirty="0"/>
          </a:p>
          <a:p>
            <a:pPr marL="0" indent="0">
              <a:lnSpc>
                <a:spcPct val="150000"/>
              </a:lnSpc>
              <a:spcBef>
                <a:spcPts val="1200"/>
              </a:spcBef>
              <a:spcAft>
                <a:spcPts val="1200"/>
              </a:spcAft>
              <a:buNone/>
            </a:pPr>
            <a:endParaRPr lang="en-US" altLang="zh-CN" sz="2400" dirty="0"/>
          </a:p>
          <a:p>
            <a:pPr marL="0" indent="0">
              <a:lnSpc>
                <a:spcPct val="150000"/>
              </a:lnSpc>
              <a:spcBef>
                <a:spcPts val="1200"/>
              </a:spcBef>
              <a:spcAft>
                <a:spcPts val="1200"/>
              </a:spcAft>
              <a:buNone/>
            </a:pPr>
            <a:br>
              <a:rPr lang="zh-CN" altLang="en-US" sz="2400" dirty="0"/>
            </a:br>
            <a:r>
              <a:rPr lang="zh-CN" altLang="en-US" sz="2400" dirty="0"/>
              <a:t> </a:t>
            </a:r>
            <a:br>
              <a:rPr lang="zh-CN" altLang="en-US" sz="2400" dirty="0"/>
            </a:br>
            <a:endParaRPr lang="en-GB" altLang="zh-CN" sz="2400" b="1" dirty="0"/>
          </a:p>
          <a:p>
            <a:pPr marL="0" indent="0">
              <a:buNone/>
            </a:pPr>
            <a:r>
              <a:rPr lang="en-GB" altLang="zh-CN" sz="2400" b="1" dirty="0"/>
              <a:t>	</a:t>
            </a:r>
            <a:endParaRPr lang="en-GB" altLang="zh-CN" sz="2400" b="1" dirty="0"/>
          </a:p>
          <a:p>
            <a:pPr marL="0" indent="0">
              <a:spcAft>
                <a:spcPts val="600"/>
              </a:spcAft>
              <a:buNone/>
            </a:pPr>
            <a:endParaRPr lang="en-GB" altLang="zh-CN" sz="2800" b="1" dirty="0">
              <a:solidFill>
                <a:srgbClr val="0432FF"/>
              </a:solidFill>
              <a:latin typeface="Times New Roman" panose="02020603050405020304" pitchFamily="18" charset="0"/>
              <a:ea typeface="+mn-ea"/>
              <a:cs typeface="Times New Roman" panose="02020603050405020304" pitchFamily="18" charset="0"/>
            </a:endParaRPr>
          </a:p>
        </p:txBody>
      </p:sp>
      <p:pic>
        <p:nvPicPr>
          <p:cNvPr id="350211" name="Picture 3"/>
          <p:cNvPicPr>
            <a:picLocks noChangeAspect="1" noChangeArrowheads="1"/>
          </p:cNvPicPr>
          <p:nvPr/>
        </p:nvPicPr>
        <p:blipFill>
          <a:blip r:embed="rId1"/>
          <a:srcRect/>
          <a:stretch>
            <a:fillRect/>
          </a:stretch>
        </p:blipFill>
        <p:spPr bwMode="auto">
          <a:xfrm>
            <a:off x="2411760" y="3399851"/>
            <a:ext cx="3686280" cy="1080000"/>
          </a:xfrm>
          <a:prstGeom prst="rect">
            <a:avLst/>
          </a:prstGeom>
          <a:noFill/>
          <a:ln w="9525">
            <a:noFill/>
            <a:miter lim="800000"/>
            <a:headEnd/>
            <a:tailEnd/>
          </a:ln>
          <a:effectLst/>
        </p:spPr>
      </p:pic>
      <p:sp>
        <p:nvSpPr>
          <p:cNvPr id="10" name="矩形 9"/>
          <p:cNvSpPr/>
          <p:nvPr/>
        </p:nvSpPr>
        <p:spPr>
          <a:xfrm>
            <a:off x="692150" y="4602866"/>
            <a:ext cx="7758113" cy="461665"/>
          </a:xfrm>
          <a:prstGeom prst="rect">
            <a:avLst/>
          </a:prstGeom>
        </p:spPr>
        <p:txBody>
          <a:bodyPr wrap="square">
            <a:spAutoFit/>
          </a:bodyPr>
          <a:lstStyle/>
          <a:p>
            <a:r>
              <a:rPr lang="zh-CN" altLang="en-US" sz="2400" u="none" dirty="0">
                <a:solidFill>
                  <a:schemeClr val="tx1"/>
                </a:solidFill>
                <a:latin typeface="+mn-ea"/>
                <a:ea typeface="+mn-ea"/>
                <a:cs typeface="Times New Roman" panose="02020603050405020304" pitchFamily="18" charset="0"/>
              </a:rPr>
              <a:t>最后，使⽤决策论来确定每个输⼊</a:t>
            </a:r>
            <a:r>
              <a:rPr lang="en-US" altLang="zh-CN" sz="2400" u="none" dirty="0">
                <a:solidFill>
                  <a:schemeClr val="tx1"/>
                </a:solidFill>
                <a:latin typeface="+mn-ea"/>
                <a:ea typeface="+mn-ea"/>
                <a:cs typeface="Times New Roman" panose="02020603050405020304" pitchFamily="18" charset="0"/>
              </a:rPr>
              <a:t>x</a:t>
            </a:r>
            <a:r>
              <a:rPr lang="zh-CN" altLang="en-US" sz="2400" u="none" dirty="0">
                <a:solidFill>
                  <a:schemeClr val="tx1"/>
                </a:solidFill>
                <a:latin typeface="+mn-ea"/>
                <a:ea typeface="+mn-ea"/>
                <a:cs typeface="Times New Roman" panose="02020603050405020304" pitchFamily="18" charset="0"/>
              </a:rPr>
              <a:t>的类别 </a:t>
            </a:r>
            <a:endParaRPr lang="zh-CN" altLang="en-US" sz="2400" u="none" dirty="0">
              <a:solidFill>
                <a:schemeClr val="tx1"/>
              </a:solidFill>
              <a:latin typeface="+mn-ea"/>
              <a:ea typeface="+mn-ea"/>
              <a:cs typeface="Times New Roman" panose="02020603050405020304" pitchFamily="18" charset="0"/>
            </a:endParaRPr>
          </a:p>
        </p:txBody>
      </p:sp>
      <p:sp>
        <p:nvSpPr>
          <p:cNvPr id="11" name="矩形 10"/>
          <p:cNvSpPr/>
          <p:nvPr/>
        </p:nvSpPr>
        <p:spPr>
          <a:xfrm>
            <a:off x="692150" y="5118283"/>
            <a:ext cx="7143754" cy="830997"/>
          </a:xfrm>
          <a:prstGeom prst="rect">
            <a:avLst/>
          </a:prstGeom>
        </p:spPr>
        <p:txBody>
          <a:bodyPr wrap="square">
            <a:spAutoFit/>
          </a:bodyPr>
          <a:lstStyle/>
          <a:p>
            <a:r>
              <a:rPr lang="zh-CN" altLang="en-US" sz="2400" u="none" dirty="0">
                <a:solidFill>
                  <a:srgbClr val="0000FF"/>
                </a:solidFill>
                <a:latin typeface="+mn-ea"/>
                <a:ea typeface="+mn-ea"/>
              </a:rPr>
              <a:t>等价地，直接对联合概率分布</a:t>
            </a:r>
            <a:r>
              <a:rPr lang="en-US" altLang="zh-CN" sz="2400" i="1" u="none" dirty="0">
                <a:solidFill>
                  <a:schemeClr val="tx1"/>
                </a:solidFill>
                <a:latin typeface="+mn-ea"/>
                <a:ea typeface="+mn-ea"/>
              </a:rPr>
              <a:t>p</a:t>
            </a:r>
            <a:r>
              <a:rPr lang="en-US" altLang="zh-CN" sz="2400" u="none" dirty="0">
                <a:solidFill>
                  <a:schemeClr val="tx1"/>
                </a:solidFill>
                <a:latin typeface="+mn-ea"/>
                <a:ea typeface="+mn-ea"/>
              </a:rPr>
              <a:t>(</a:t>
            </a:r>
            <a:r>
              <a:rPr lang="en-US" altLang="zh-CN" sz="2400" u="none" dirty="0" err="1">
                <a:solidFill>
                  <a:schemeClr val="tx1"/>
                </a:solidFill>
                <a:latin typeface="+mn-ea"/>
                <a:ea typeface="+mn-ea"/>
              </a:rPr>
              <a:t>x</a:t>
            </a:r>
            <a:r>
              <a:rPr lang="en-US" altLang="zh-CN" sz="2400" i="1" u="none" dirty="0" err="1">
                <a:solidFill>
                  <a:schemeClr val="tx1"/>
                </a:solidFill>
                <a:latin typeface="+mn-ea"/>
                <a:ea typeface="+mn-ea"/>
              </a:rPr>
              <a:t>,C</a:t>
            </a:r>
            <a:r>
              <a:rPr lang="en-US" altLang="zh-CN" sz="2400" i="1" u="none" baseline="-25000" dirty="0" err="1">
                <a:solidFill>
                  <a:schemeClr val="tx1"/>
                </a:solidFill>
                <a:latin typeface="+mn-ea"/>
                <a:ea typeface="+mn-ea"/>
              </a:rPr>
              <a:t>k</a:t>
            </a:r>
            <a:r>
              <a:rPr lang="en-US" altLang="zh-CN" sz="2400" u="none" dirty="0">
                <a:solidFill>
                  <a:schemeClr val="tx1"/>
                </a:solidFill>
                <a:latin typeface="+mn-ea"/>
                <a:ea typeface="+mn-ea"/>
              </a:rPr>
              <a:t>)</a:t>
            </a:r>
            <a:r>
              <a:rPr lang="zh-CN" altLang="en-US" sz="2400" u="none" dirty="0">
                <a:solidFill>
                  <a:srgbClr val="0000FF"/>
                </a:solidFill>
                <a:latin typeface="+mn-ea"/>
                <a:ea typeface="+mn-ea"/>
              </a:rPr>
              <a:t>建模，再归一化得到后验概率。 </a:t>
            </a:r>
            <a:endParaRPr lang="zh-CN" altLang="en-US" sz="2400" u="none" dirty="0">
              <a:solidFill>
                <a:srgbClr val="0000FF"/>
              </a:solidFill>
              <a:latin typeface="+mn-ea"/>
              <a:ea typeface="+mn-ea"/>
            </a:endParaRPr>
          </a:p>
        </p:txBody>
      </p:sp>
      <p:sp>
        <p:nvSpPr>
          <p:cNvPr id="12" name="矩形 11"/>
          <p:cNvSpPr/>
          <p:nvPr/>
        </p:nvSpPr>
        <p:spPr>
          <a:xfrm>
            <a:off x="2987824" y="6127334"/>
            <a:ext cx="2239716" cy="400110"/>
          </a:xfrm>
          <a:prstGeom prst="rect">
            <a:avLst/>
          </a:prstGeom>
        </p:spPr>
        <p:txBody>
          <a:bodyPr wrap="none">
            <a:spAutoFit/>
          </a:bodyPr>
          <a:lstStyle/>
          <a:p>
            <a:r>
              <a:rPr lang="zh-CN" altLang="en-US" u="none" dirty="0">
                <a:solidFill>
                  <a:srgbClr val="FF0000"/>
                </a:solidFill>
              </a:rPr>
              <a:t>朴素贝叶斯分类器</a:t>
            </a:r>
            <a:endParaRPr lang="zh-CN" altLang="en-US" u="none" dirty="0">
              <a:solidFill>
                <a:srgbClr val="FF0000"/>
              </a:solidFill>
            </a:endParaRPr>
          </a:p>
        </p:txBody>
      </p:sp>
      <p:sp>
        <p:nvSpPr>
          <p:cNvPr id="3" name="灯片编号占位符 2"/>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pic>
        <p:nvPicPr>
          <p:cNvPr id="93185" name="Picture 1"/>
          <p:cNvPicPr>
            <a:picLocks noChangeAspect="1" noChangeArrowheads="1"/>
          </p:cNvPicPr>
          <p:nvPr/>
        </p:nvPicPr>
        <p:blipFill>
          <a:blip r:embed="rId1"/>
          <a:srcRect/>
          <a:stretch>
            <a:fillRect/>
          </a:stretch>
        </p:blipFill>
        <p:spPr bwMode="auto">
          <a:xfrm>
            <a:off x="357158" y="928670"/>
            <a:ext cx="8401050" cy="4314825"/>
          </a:xfrm>
          <a:prstGeom prst="rect">
            <a:avLst/>
          </a:prstGeom>
          <a:noFill/>
          <a:ln w="9525">
            <a:noFill/>
            <a:miter lim="800000"/>
            <a:headEnd/>
            <a:tailEnd/>
          </a:ln>
          <a:effectLst/>
        </p:spPr>
      </p:pic>
      <p:sp>
        <p:nvSpPr>
          <p:cNvPr id="5" name="标题 1"/>
          <p:cNvSpPr>
            <a:spLocks noGrp="1"/>
          </p:cNvSpPr>
          <p:nvPr>
            <p:ph type="title"/>
          </p:nvPr>
        </p:nvSpPr>
        <p:spPr>
          <a:xfrm>
            <a:off x="571472" y="0"/>
            <a:ext cx="8229600" cy="857272"/>
          </a:xfrm>
        </p:spPr>
        <p:txBody>
          <a:bodyPr/>
          <a:lstStyle/>
          <a:p>
            <a:r>
              <a:rPr lang="zh-CN" altLang="en-US" b="1" dirty="0"/>
              <a:t>性能度量</a:t>
            </a:r>
            <a:endParaRPr lang="zh-CN" altLang="en-US" b="1" dirty="0"/>
          </a:p>
        </p:txBody>
      </p:sp>
      <p:pic>
        <p:nvPicPr>
          <p:cNvPr id="323586" name="Picture 2"/>
          <p:cNvPicPr>
            <a:picLocks noChangeAspect="1" noChangeArrowheads="1"/>
          </p:cNvPicPr>
          <p:nvPr/>
        </p:nvPicPr>
        <p:blipFill>
          <a:blip r:embed="rId2"/>
          <a:srcRect/>
          <a:stretch>
            <a:fillRect/>
          </a:stretch>
        </p:blipFill>
        <p:spPr bwMode="auto">
          <a:xfrm>
            <a:off x="1467228" y="5234200"/>
            <a:ext cx="5486400" cy="145732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0"/>
            <a:ext cx="8229600" cy="857272"/>
          </a:xfrm>
        </p:spPr>
        <p:txBody>
          <a:bodyPr/>
          <a:lstStyle/>
          <a:p>
            <a:r>
              <a:rPr lang="zh-CN" altLang="en-US" b="1" dirty="0"/>
              <a:t>性能度量</a:t>
            </a:r>
            <a:endParaRPr lang="zh-CN" altLang="en-US" b="1" dirty="0"/>
          </a:p>
        </p:txBody>
      </p:sp>
      <p:sp>
        <p:nvSpPr>
          <p:cNvPr id="13" name="内容占位符 2"/>
          <p:cNvSpPr txBox="1"/>
          <p:nvPr/>
        </p:nvSpPr>
        <p:spPr>
          <a:xfrm>
            <a:off x="357158" y="1428736"/>
            <a:ext cx="8215370"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600"/>
              </a:spcBef>
              <a:buNone/>
            </a:pPr>
            <a:r>
              <a:rPr lang="zh-CN" altLang="en-US" sz="2400" b="1" u="none" dirty="0"/>
              <a:t>信息检索、</a:t>
            </a:r>
            <a:r>
              <a:rPr lang="en-US" altLang="zh-CN" sz="2400" b="1" u="none" dirty="0"/>
              <a:t>Web</a:t>
            </a:r>
            <a:r>
              <a:rPr lang="zh-CN" altLang="en-US" sz="2400" b="1" u="none" dirty="0"/>
              <a:t>搜索等场景中经常需要衡量</a:t>
            </a:r>
            <a:r>
              <a:rPr lang="zh-CN" altLang="en-US" sz="2400" b="1" u="none" dirty="0">
                <a:solidFill>
                  <a:srgbClr val="2110FC"/>
                </a:solidFill>
              </a:rPr>
              <a:t>正例被预测出来的比率</a:t>
            </a:r>
            <a:r>
              <a:rPr lang="zh-CN" altLang="en-US" sz="2400" b="1" u="none" dirty="0"/>
              <a:t>或者</a:t>
            </a:r>
            <a:r>
              <a:rPr lang="zh-CN" altLang="en-US" sz="2400" b="1" u="none" dirty="0">
                <a:solidFill>
                  <a:srgbClr val="2110FC"/>
                </a:solidFill>
              </a:rPr>
              <a:t>预测出来的正例中正确的比率</a:t>
            </a:r>
            <a:r>
              <a:rPr lang="zh-CN" altLang="en-US" sz="2400" b="1" u="none" dirty="0"/>
              <a:t>，此时</a:t>
            </a:r>
            <a:r>
              <a:rPr lang="zh-CN" altLang="en-US" sz="2400" b="1" u="none" dirty="0">
                <a:solidFill>
                  <a:srgbClr val="2110FC"/>
                </a:solidFill>
              </a:rPr>
              <a:t>查准率</a:t>
            </a:r>
            <a:r>
              <a:rPr lang="zh-CN" altLang="en-US" sz="2400" b="1" u="none" dirty="0"/>
              <a:t>和</a:t>
            </a:r>
            <a:r>
              <a:rPr lang="zh-CN" altLang="en-US" sz="2400" b="1" u="none" dirty="0">
                <a:solidFill>
                  <a:srgbClr val="2110FC"/>
                </a:solidFill>
              </a:rPr>
              <a:t>查全率</a:t>
            </a:r>
            <a:r>
              <a:rPr lang="zh-CN" altLang="en-US" sz="2400" b="1" u="none" dirty="0"/>
              <a:t>比错误率和精度更适合。</a:t>
            </a:r>
            <a:endParaRPr lang="zh-CN" altLang="en-US" sz="2400" b="1" u="none" dirty="0"/>
          </a:p>
        </p:txBody>
      </p:sp>
      <p:sp>
        <p:nvSpPr>
          <p:cNvPr id="8" name="内容占位符 2"/>
          <p:cNvSpPr txBox="1"/>
          <p:nvPr/>
        </p:nvSpPr>
        <p:spPr>
          <a:xfrm>
            <a:off x="356678" y="2714620"/>
            <a:ext cx="6973210"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u="none" dirty="0"/>
              <a:t>统计真实标记和预测结果的组合可以得到“混淆矩阵”</a:t>
            </a:r>
            <a:endParaRPr lang="zh-CN" altLang="en-US" b="1" u="none" dirty="0"/>
          </a:p>
        </p:txBody>
      </p:sp>
      <p:pic>
        <p:nvPicPr>
          <p:cNvPr id="14340"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71604" y="3238686"/>
            <a:ext cx="5093683" cy="1822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90241" y="5481594"/>
            <a:ext cx="1182702" cy="461665"/>
          </a:xfrm>
          <a:prstGeom prst="rect">
            <a:avLst/>
          </a:prstGeom>
          <a:noFill/>
        </p:spPr>
        <p:txBody>
          <a:bodyPr wrap="square" rtlCol="0">
            <a:spAutoFit/>
          </a:bodyPr>
          <a:lstStyle/>
          <a:p>
            <a:r>
              <a:rPr lang="zh-CN" altLang="en-US" b="1" dirty="0">
                <a:solidFill>
                  <a:srgbClr val="0000CC"/>
                </a:solidFill>
              </a:rPr>
              <a:t>查准率</a:t>
            </a:r>
            <a:endParaRPr lang="zh-CN" altLang="en-US" b="1" dirty="0">
              <a:solidFill>
                <a:srgbClr val="0000CC"/>
              </a:solidFill>
            </a:endParaRPr>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480" y="5357826"/>
            <a:ext cx="1803403" cy="67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00033" y="6252478"/>
            <a:ext cx="1214433" cy="461665"/>
          </a:xfrm>
          <a:prstGeom prst="rect">
            <a:avLst/>
          </a:prstGeom>
          <a:noFill/>
        </p:spPr>
        <p:txBody>
          <a:bodyPr wrap="square" rtlCol="0">
            <a:spAutoFit/>
          </a:bodyPr>
          <a:lstStyle/>
          <a:p>
            <a:r>
              <a:rPr lang="zh-CN" altLang="en-US" b="1" dirty="0">
                <a:solidFill>
                  <a:srgbClr val="0000CC"/>
                </a:solidFill>
              </a:rPr>
              <a:t>查全率</a:t>
            </a:r>
            <a:endParaRPr lang="zh-CN" altLang="en-US" b="1" dirty="0">
              <a:solidFill>
                <a:srgbClr val="0000CC"/>
              </a:solidFill>
            </a:endParaRPr>
          </a:p>
        </p:txBody>
      </p:sp>
      <p:pic>
        <p:nvPicPr>
          <p:cNvPr id="1434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5644" y="6185439"/>
            <a:ext cx="1714512" cy="610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3786182" y="5543238"/>
            <a:ext cx="5143536" cy="400110"/>
          </a:xfrm>
          <a:prstGeom prst="rect">
            <a:avLst/>
          </a:prstGeom>
        </p:spPr>
        <p:txBody>
          <a:bodyPr wrap="square">
            <a:spAutoFit/>
          </a:bodyPr>
          <a:lstStyle/>
          <a:p>
            <a:r>
              <a:rPr lang="zh-CN" altLang="en-US" sz="2000" b="1" dirty="0">
                <a:solidFill>
                  <a:srgbClr val="FF0000"/>
                </a:solidFill>
              </a:rPr>
              <a:t>所有预测为正的样例中，真的正例所占比例</a:t>
            </a:r>
            <a:endParaRPr lang="zh-CN" altLang="en-US" sz="2000" b="1" dirty="0">
              <a:solidFill>
                <a:srgbClr val="FF0000"/>
              </a:solidFill>
            </a:endParaRPr>
          </a:p>
        </p:txBody>
      </p:sp>
      <p:sp>
        <p:nvSpPr>
          <p:cNvPr id="11" name="矩形 10"/>
          <p:cNvSpPr/>
          <p:nvPr/>
        </p:nvSpPr>
        <p:spPr>
          <a:xfrm>
            <a:off x="3816044" y="6253031"/>
            <a:ext cx="5072098" cy="400110"/>
          </a:xfrm>
          <a:prstGeom prst="rect">
            <a:avLst/>
          </a:prstGeom>
        </p:spPr>
        <p:txBody>
          <a:bodyPr wrap="square">
            <a:spAutoFit/>
          </a:bodyPr>
          <a:lstStyle/>
          <a:p>
            <a:r>
              <a:rPr lang="zh-CN" altLang="en-US" sz="2000" b="1" dirty="0">
                <a:solidFill>
                  <a:srgbClr val="FF0000"/>
                </a:solidFill>
              </a:rPr>
              <a:t>所有真实为正的样例中，真的正例所占比例</a:t>
            </a:r>
            <a:endParaRPr lang="zh-CN" altLang="en-US" sz="2000" b="1" dirty="0">
              <a:solidFill>
                <a:srgbClr val="FF0000"/>
              </a:solidFill>
            </a:endParaRPr>
          </a:p>
        </p:txBody>
      </p:sp>
      <p:sp>
        <p:nvSpPr>
          <p:cNvPr id="12" name="矩形 11"/>
          <p:cNvSpPr/>
          <p:nvPr/>
        </p:nvSpPr>
        <p:spPr>
          <a:xfrm>
            <a:off x="3408924" y="657456"/>
            <a:ext cx="5643602" cy="784830"/>
          </a:xfrm>
          <a:prstGeom prst="rect">
            <a:avLst/>
          </a:prstGeom>
        </p:spPr>
        <p:txBody>
          <a:bodyPr wrap="square">
            <a:spAutoFit/>
          </a:bodyPr>
          <a:lstStyle/>
          <a:p>
            <a:pPr lvl="2">
              <a:lnSpc>
                <a:spcPct val="100000"/>
              </a:lnSpc>
              <a:spcBef>
                <a:spcPts val="600"/>
              </a:spcBef>
            </a:pPr>
            <a:r>
              <a:rPr lang="zh-CN" altLang="en-US" sz="2000" b="1" dirty="0">
                <a:solidFill>
                  <a:srgbClr val="FF0000"/>
                </a:solidFill>
              </a:rPr>
              <a:t>错误率：分错样本占样本总数的比例</a:t>
            </a:r>
            <a:endParaRPr lang="en-US" altLang="zh-CN" sz="2000" b="1" dirty="0">
              <a:solidFill>
                <a:srgbClr val="FF0000"/>
              </a:solidFill>
            </a:endParaRPr>
          </a:p>
          <a:p>
            <a:pPr lvl="2">
              <a:lnSpc>
                <a:spcPct val="100000"/>
              </a:lnSpc>
              <a:spcBef>
                <a:spcPts val="600"/>
              </a:spcBef>
            </a:pPr>
            <a:r>
              <a:rPr lang="zh-CN" altLang="en-US" sz="2000" b="1" dirty="0">
                <a:solidFill>
                  <a:srgbClr val="FF0000"/>
                </a:solidFill>
              </a:rPr>
              <a:t>精度：   分对样本占样本总数的比率</a:t>
            </a:r>
            <a:endParaRPr lang="en-US" altLang="zh-CN" sz="2000" b="1" dirty="0">
              <a:solidFill>
                <a:srgbClr val="FF0000"/>
              </a:solidFill>
            </a:endParaRPr>
          </a:p>
        </p:txBody>
      </p:sp>
      <p:pic>
        <p:nvPicPr>
          <p:cNvPr id="324610" name="Picture 2"/>
          <p:cNvPicPr>
            <a:picLocks noChangeAspect="1" noChangeArrowheads="1"/>
          </p:cNvPicPr>
          <p:nvPr/>
        </p:nvPicPr>
        <p:blipFill>
          <a:blip r:embed="rId4"/>
          <a:srcRect/>
          <a:stretch>
            <a:fillRect/>
          </a:stretch>
        </p:blipFill>
        <p:spPr bwMode="auto">
          <a:xfrm>
            <a:off x="928662" y="928670"/>
            <a:ext cx="5810250" cy="495300"/>
          </a:xfrm>
          <a:prstGeom prst="rect">
            <a:avLst/>
          </a:prstGeom>
          <a:noFill/>
          <a:ln w="9525">
            <a:noFill/>
            <a:miter lim="800000"/>
            <a:headEnd/>
            <a:tailEnd/>
          </a:ln>
          <a:effectLst/>
        </p:spPr>
      </p:pic>
      <p:sp>
        <p:nvSpPr>
          <p:cNvPr id="3" name="灯片编号占位符 2"/>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1+ppt_w/2"/>
                                          </p:val>
                                        </p:tav>
                                      </p:tavLst>
                                    </p:anim>
                                    <p:anim calcmode="lin" valueType="num">
                                      <p:cBhvr additive="base">
                                        <p:cTn id="7" dur="500"/>
                                        <p:tgtEl>
                                          <p:spTgt spid="12"/>
                                        </p:tgtEl>
                                        <p:attrNameLst>
                                          <p:attrName>ppt_y</p:attrName>
                                        </p:attrNameLst>
                                      </p:cBhvr>
                                      <p:tavLst>
                                        <p:tav tm="0">
                                          <p:val>
                                            <p:strVal val="ppt_y"/>
                                          </p:val>
                                        </p:tav>
                                        <p:tav tm="100000">
                                          <p:val>
                                            <p:strVal val="ppt_y"/>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610"/>
                                        </p:tgtEl>
                                        <p:attrNameLst>
                                          <p:attrName>style.visibility</p:attrName>
                                        </p:attrNameLst>
                                      </p:cBhvr>
                                      <p:to>
                                        <p:strVal val="visible"/>
                                      </p:to>
                                    </p:set>
                                    <p:anim calcmode="lin" valueType="num">
                                      <p:cBhvr additive="base">
                                        <p:cTn id="13" dur="500" fill="hold"/>
                                        <p:tgtEl>
                                          <p:spTgt spid="324610"/>
                                        </p:tgtEl>
                                        <p:attrNameLst>
                                          <p:attrName>ppt_x</p:attrName>
                                        </p:attrNameLst>
                                      </p:cBhvr>
                                      <p:tavLst>
                                        <p:tav tm="0">
                                          <p:val>
                                            <p:strVal val="#ppt_x"/>
                                          </p:val>
                                        </p:tav>
                                        <p:tav tm="100000">
                                          <p:val>
                                            <p:strVal val="#ppt_x"/>
                                          </p:val>
                                        </p:tav>
                                      </p:tavLst>
                                    </p:anim>
                                    <p:anim calcmode="lin" valueType="num">
                                      <p:cBhvr additive="base">
                                        <p:cTn id="14" dur="500" fill="hold"/>
                                        <p:tgtEl>
                                          <p:spTgt spid="3246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340"/>
                                        </p:tgtEl>
                                        <p:attrNameLst>
                                          <p:attrName>style.visibility</p:attrName>
                                        </p:attrNameLst>
                                      </p:cBhvr>
                                      <p:to>
                                        <p:strVal val="visible"/>
                                      </p:to>
                                    </p:set>
                                    <p:animEffect transition="in" filter="fade">
                                      <p:cBhvr>
                                        <p:cTn id="24" dur="1000"/>
                                        <p:tgtEl>
                                          <p:spTgt spid="14340"/>
                                        </p:tgtEl>
                                      </p:cBhvr>
                                    </p:animEffect>
                                    <p:anim calcmode="lin" valueType="num">
                                      <p:cBhvr>
                                        <p:cTn id="25" dur="1000" fill="hold"/>
                                        <p:tgtEl>
                                          <p:spTgt spid="14340"/>
                                        </p:tgtEl>
                                        <p:attrNameLst>
                                          <p:attrName>ppt_x</p:attrName>
                                        </p:attrNameLst>
                                      </p:cBhvr>
                                      <p:tavLst>
                                        <p:tav tm="0">
                                          <p:val>
                                            <p:strVal val="#ppt_x"/>
                                          </p:val>
                                        </p:tav>
                                        <p:tav tm="100000">
                                          <p:val>
                                            <p:strVal val="#ppt_x"/>
                                          </p:val>
                                        </p:tav>
                                      </p:tavLst>
                                    </p:anim>
                                    <p:anim calcmode="lin" valueType="num">
                                      <p:cBhvr>
                                        <p:cTn id="26" dur="1000" fill="hold"/>
                                        <p:tgtEl>
                                          <p:spTgt spid="1434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4341"/>
                                        </p:tgtEl>
                                        <p:attrNameLst>
                                          <p:attrName>style.visibility</p:attrName>
                                        </p:attrNameLst>
                                      </p:cBhvr>
                                      <p:to>
                                        <p:strVal val="visible"/>
                                      </p:to>
                                    </p:set>
                                    <p:animEffect transition="in" filter="fade">
                                      <p:cBhvr>
                                        <p:cTn id="34" dur="1000"/>
                                        <p:tgtEl>
                                          <p:spTgt spid="14341"/>
                                        </p:tgtEl>
                                      </p:cBhvr>
                                    </p:animEffect>
                                    <p:anim calcmode="lin" valueType="num">
                                      <p:cBhvr>
                                        <p:cTn id="35" dur="1000" fill="hold"/>
                                        <p:tgtEl>
                                          <p:spTgt spid="14341"/>
                                        </p:tgtEl>
                                        <p:attrNameLst>
                                          <p:attrName>ppt_x</p:attrName>
                                        </p:attrNameLst>
                                      </p:cBhvr>
                                      <p:tavLst>
                                        <p:tav tm="0">
                                          <p:val>
                                            <p:strVal val="#ppt_x"/>
                                          </p:val>
                                        </p:tav>
                                        <p:tav tm="100000">
                                          <p:val>
                                            <p:strVal val="#ppt_x"/>
                                          </p:val>
                                        </p:tav>
                                      </p:tavLst>
                                    </p:anim>
                                    <p:anim calcmode="lin" valueType="num">
                                      <p:cBhvr>
                                        <p:cTn id="36" dur="1000" fill="hold"/>
                                        <p:tgtEl>
                                          <p:spTgt spid="1434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4342"/>
                                        </p:tgtEl>
                                        <p:attrNameLst>
                                          <p:attrName>style.visibility</p:attrName>
                                        </p:attrNameLst>
                                      </p:cBhvr>
                                      <p:to>
                                        <p:strVal val="visible"/>
                                      </p:to>
                                    </p:set>
                                    <p:animEffect transition="in" filter="fade">
                                      <p:cBhvr>
                                        <p:cTn id="44" dur="1000"/>
                                        <p:tgtEl>
                                          <p:spTgt spid="14342"/>
                                        </p:tgtEl>
                                      </p:cBhvr>
                                    </p:animEffect>
                                    <p:anim calcmode="lin" valueType="num">
                                      <p:cBhvr>
                                        <p:cTn id="45" dur="1000" fill="hold"/>
                                        <p:tgtEl>
                                          <p:spTgt spid="14342"/>
                                        </p:tgtEl>
                                        <p:attrNameLst>
                                          <p:attrName>ppt_x</p:attrName>
                                        </p:attrNameLst>
                                      </p:cBhvr>
                                      <p:tavLst>
                                        <p:tav tm="0">
                                          <p:val>
                                            <p:strVal val="#ppt_x"/>
                                          </p:val>
                                        </p:tav>
                                        <p:tav tm="100000">
                                          <p:val>
                                            <p:strVal val="#ppt_x"/>
                                          </p:val>
                                        </p:tav>
                                      </p:tavLst>
                                    </p:anim>
                                    <p:anim calcmode="lin" valueType="num">
                                      <p:cBhvr>
                                        <p:cTn id="46" dur="1000" fill="hold"/>
                                        <p:tgtEl>
                                          <p:spTgt spid="14342"/>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 presetClass="entr" presetSubtype="16"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ox(in)">
                                      <p:cBhvr>
                                        <p:cTn id="50" dur="500"/>
                                        <p:tgtEl>
                                          <p:spTgt spid="10"/>
                                        </p:tgtEl>
                                      </p:cBhvr>
                                    </p:animEffect>
                                  </p:childTnLst>
                                </p:cTn>
                              </p:par>
                            </p:childTnLst>
                          </p:cTn>
                        </p:par>
                        <p:par>
                          <p:cTn id="51" fill="hold">
                            <p:stCondLst>
                              <p:cond delay="1500"/>
                            </p:stCondLst>
                            <p:childTnLst>
                              <p:par>
                                <p:cTn id="52" presetID="4" presetClass="entr" presetSubtype="16"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ox(i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P spid="10" grpId="0"/>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0"/>
            <a:ext cx="8229600" cy="1143000"/>
          </a:xfrm>
        </p:spPr>
        <p:txBody>
          <a:bodyPr/>
          <a:lstStyle/>
          <a:p>
            <a:r>
              <a:rPr lang="zh-CN" altLang="en-US" b="1" dirty="0"/>
              <a:t>性能度量</a:t>
            </a:r>
            <a:endParaRPr lang="zh-CN" altLang="en-US" b="1" dirty="0"/>
          </a:p>
        </p:txBody>
      </p:sp>
      <p:sp>
        <p:nvSpPr>
          <p:cNvPr id="13" name="内容占位符 2"/>
          <p:cNvSpPr txBox="1"/>
          <p:nvPr/>
        </p:nvSpPr>
        <p:spPr>
          <a:xfrm>
            <a:off x="357158" y="1071546"/>
            <a:ext cx="8286808"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600"/>
              </a:spcBef>
              <a:buNone/>
            </a:pPr>
            <a:r>
              <a:rPr lang="zh-CN" altLang="en-US" sz="2800" b="1" u="none" dirty="0"/>
              <a:t>根据学习器的</a:t>
            </a:r>
            <a:r>
              <a:rPr lang="zh-CN" altLang="en-US" sz="2800" b="1" u="none" dirty="0">
                <a:solidFill>
                  <a:srgbClr val="2110FC"/>
                </a:solidFill>
              </a:rPr>
              <a:t>预测结果按正例可能性大小</a:t>
            </a:r>
            <a:r>
              <a:rPr lang="zh-CN" altLang="en-US" sz="2800" b="1" u="none" dirty="0"/>
              <a:t>对样例进行排序，并逐个把样本作为正例进行预测，则可以得到查准率</a:t>
            </a:r>
            <a:r>
              <a:rPr lang="en-US" altLang="zh-CN" sz="2800" b="1" u="none" dirty="0"/>
              <a:t>-</a:t>
            </a:r>
            <a:r>
              <a:rPr lang="zh-CN" altLang="en-US" sz="2800" b="1" u="none" dirty="0"/>
              <a:t>查全率曲线，简称“</a:t>
            </a:r>
            <a:r>
              <a:rPr lang="en-US" altLang="zh-CN" sz="2800" b="1" u="none" dirty="0"/>
              <a:t>P-R</a:t>
            </a:r>
            <a:r>
              <a:rPr lang="zh-CN" altLang="en-US" sz="2800" b="1" u="none" dirty="0"/>
              <a:t>曲线”</a:t>
            </a:r>
            <a:endParaRPr lang="zh-CN" altLang="en-US" sz="2800" b="1" u="none" dirty="0"/>
          </a:p>
        </p:txBody>
      </p:sp>
      <p:pic>
        <p:nvPicPr>
          <p:cNvPr id="1536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466" y="2631948"/>
            <a:ext cx="4857752" cy="410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p:nvPr/>
        </p:nvSpPr>
        <p:spPr>
          <a:xfrm>
            <a:off x="4860040" y="2897694"/>
            <a:ext cx="3486605"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p>
        </p:txBody>
      </p:sp>
      <p:sp>
        <p:nvSpPr>
          <p:cNvPr id="14" name="TextBox 13"/>
          <p:cNvSpPr txBox="1"/>
          <p:nvPr/>
        </p:nvSpPr>
        <p:spPr>
          <a:xfrm>
            <a:off x="5219042" y="3313192"/>
            <a:ext cx="3282048" cy="1631216"/>
          </a:xfrm>
          <a:prstGeom prst="rect">
            <a:avLst/>
          </a:prstGeom>
          <a:noFill/>
        </p:spPr>
        <p:txBody>
          <a:bodyPr wrap="square" rtlCol="0">
            <a:spAutoFit/>
          </a:bodyPr>
          <a:lstStyle/>
          <a:p>
            <a:r>
              <a:rPr lang="zh-CN" altLang="en-US" b="1" u="none" dirty="0">
                <a:solidFill>
                  <a:srgbClr val="0000CC"/>
                </a:solidFill>
              </a:rPr>
              <a:t>平衡点是曲线上</a:t>
            </a:r>
            <a:endParaRPr lang="en-US" altLang="zh-CN" b="1" u="none" dirty="0">
              <a:solidFill>
                <a:srgbClr val="0000CC"/>
              </a:solidFill>
            </a:endParaRPr>
          </a:p>
          <a:p>
            <a:r>
              <a:rPr lang="zh-CN" altLang="en-US" b="1" u="none" dirty="0">
                <a:solidFill>
                  <a:srgbClr val="0000CC"/>
                </a:solidFill>
              </a:rPr>
              <a:t>“查准率</a:t>
            </a:r>
            <a:r>
              <a:rPr lang="en-US" altLang="zh-CN" b="1" u="none" dirty="0">
                <a:solidFill>
                  <a:srgbClr val="0000CC"/>
                </a:solidFill>
              </a:rPr>
              <a:t>=</a:t>
            </a:r>
            <a:r>
              <a:rPr lang="zh-CN" altLang="en-US" b="1" u="none" dirty="0">
                <a:solidFill>
                  <a:srgbClr val="0000CC"/>
                </a:solidFill>
              </a:rPr>
              <a:t>查全率”</a:t>
            </a:r>
            <a:endParaRPr lang="en-US" altLang="zh-CN" b="1" u="none" dirty="0">
              <a:solidFill>
                <a:srgbClr val="0000CC"/>
              </a:solidFill>
            </a:endParaRPr>
          </a:p>
          <a:p>
            <a:r>
              <a:rPr lang="zh-CN" altLang="en-US" b="1" u="none" dirty="0">
                <a:solidFill>
                  <a:srgbClr val="0000CC"/>
                </a:solidFill>
              </a:rPr>
              <a:t>时的取值，可用来用于度量</a:t>
            </a:r>
            <a:r>
              <a:rPr lang="en-US" altLang="zh-CN" b="1" u="none" dirty="0">
                <a:solidFill>
                  <a:srgbClr val="0000CC"/>
                </a:solidFill>
              </a:rPr>
              <a:t>P-R</a:t>
            </a:r>
            <a:r>
              <a:rPr lang="zh-CN" altLang="en-US" b="1" u="none" dirty="0">
                <a:solidFill>
                  <a:srgbClr val="0000CC"/>
                </a:solidFill>
              </a:rPr>
              <a:t>曲线有交叉的分类器性能高低</a:t>
            </a:r>
            <a:endParaRPr lang="zh-CN" altLang="en-US" b="1" u="none" dirty="0">
              <a:solidFill>
                <a:srgbClr val="0000CC"/>
              </a:solidFill>
            </a:endParaRPr>
          </a:p>
        </p:txBody>
      </p:sp>
      <p:sp>
        <p:nvSpPr>
          <p:cNvPr id="3" name="灯片编号占位符 2"/>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143000"/>
          </a:xfrm>
        </p:spPr>
        <p:txBody>
          <a:bodyPr/>
          <a:lstStyle/>
          <a:p>
            <a:r>
              <a:rPr lang="zh-CN" altLang="en-US" b="1" dirty="0">
                <a:latin typeface="Times New Roman" panose="02020603050405020304" pitchFamily="18" charset="0"/>
                <a:cs typeface="Times New Roman" panose="02020603050405020304" pitchFamily="18" charset="0"/>
              </a:rPr>
              <a:t>性能度量</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latin typeface="Times New Roman" panose="02020603050405020304" pitchFamily="18" charset="0"/>
                <a:cs typeface="Times New Roman" panose="02020603050405020304" pitchFamily="18" charset="0"/>
              </a:rPr>
            </a:fld>
            <a:endParaRPr lang="zh-CN" altLang="en-US" dirty="0">
              <a:latin typeface="Times New Roman" panose="02020603050405020304" pitchFamily="18" charset="0"/>
              <a:cs typeface="Times New Roman" panose="02020603050405020304" pitchFamily="18" charset="0"/>
            </a:endParaRPr>
          </a:p>
        </p:txBody>
      </p:sp>
      <p:sp>
        <p:nvSpPr>
          <p:cNvPr id="5" name="内容占位符 2"/>
          <p:cNvSpPr txBox="1"/>
          <p:nvPr/>
        </p:nvSpPr>
        <p:spPr>
          <a:xfrm>
            <a:off x="2732398" y="1428736"/>
            <a:ext cx="6411602" cy="1200988"/>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u="none" dirty="0">
                <a:latin typeface="Times New Roman" panose="02020603050405020304" pitchFamily="18" charset="0"/>
                <a:cs typeface="Times New Roman" panose="02020603050405020304" pitchFamily="18" charset="0"/>
              </a:rPr>
              <a:t>   比</a:t>
            </a:r>
            <a:r>
              <a:rPr lang="en-US" altLang="zh-CN" sz="2400" u="none" dirty="0">
                <a:latin typeface="Times New Roman" panose="02020603050405020304" pitchFamily="18" charset="0"/>
                <a:cs typeface="Times New Roman" panose="02020603050405020304" pitchFamily="18" charset="0"/>
              </a:rPr>
              <a:t>P-R</a:t>
            </a:r>
            <a:r>
              <a:rPr lang="zh-CN" altLang="en-US" sz="2400" u="none" dirty="0">
                <a:latin typeface="Times New Roman" panose="02020603050405020304" pitchFamily="18" charset="0"/>
                <a:cs typeface="Times New Roman" panose="02020603050405020304" pitchFamily="18" charset="0"/>
              </a:rPr>
              <a:t>曲线平衡点更常用的是</a:t>
            </a:r>
            <a:r>
              <a:rPr lang="en-US" altLang="zh-CN" sz="2400" u="none" dirty="0">
                <a:solidFill>
                  <a:srgbClr val="2110FC"/>
                </a:solidFill>
                <a:latin typeface="Times New Roman" panose="02020603050405020304" pitchFamily="18" charset="0"/>
                <a:cs typeface="Times New Roman" panose="02020603050405020304" pitchFamily="18" charset="0"/>
              </a:rPr>
              <a:t>F1</a:t>
            </a:r>
            <a:r>
              <a:rPr lang="zh-CN" altLang="en-US" sz="2400" u="none" dirty="0">
                <a:solidFill>
                  <a:srgbClr val="2110FC"/>
                </a:solidFill>
                <a:latin typeface="Times New Roman" panose="02020603050405020304" pitchFamily="18" charset="0"/>
                <a:cs typeface="Times New Roman" panose="02020603050405020304" pitchFamily="18" charset="0"/>
              </a:rPr>
              <a:t>度量</a:t>
            </a:r>
            <a:r>
              <a:rPr lang="zh-CN" altLang="en-US" sz="2400" u="none" dirty="0">
                <a:latin typeface="Times New Roman" panose="02020603050405020304" pitchFamily="18" charset="0"/>
                <a:cs typeface="Times New Roman" panose="02020603050405020304" pitchFamily="18" charset="0"/>
              </a:rPr>
              <a:t>：</a:t>
            </a:r>
            <a:endParaRPr lang="zh-CN" altLang="en-US" sz="2400" u="none" dirty="0">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0430" y="1928802"/>
            <a:ext cx="5508367" cy="75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6"/>
          <p:cNvGrpSpPr/>
          <p:nvPr/>
        </p:nvGrpSpPr>
        <p:grpSpPr>
          <a:xfrm>
            <a:off x="2928926" y="3108434"/>
            <a:ext cx="6107758" cy="2450733"/>
            <a:chOff x="1502969" y="2525984"/>
            <a:chExt cx="6322073" cy="2450733"/>
          </a:xfrm>
        </p:grpSpPr>
        <p:sp>
          <p:nvSpPr>
            <p:cNvPr id="8" name="内容占位符 2"/>
            <p:cNvSpPr txBox="1"/>
            <p:nvPr/>
          </p:nvSpPr>
          <p:spPr>
            <a:xfrm>
              <a:off x="1502969" y="2525984"/>
              <a:ext cx="6322073" cy="2450733"/>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z="2400" u="none" dirty="0">
                  <a:latin typeface="Times New Roman" panose="02020603050405020304" pitchFamily="18" charset="0"/>
                  <a:cs typeface="Times New Roman" panose="02020603050405020304" pitchFamily="18" charset="0"/>
                </a:rPr>
                <a:t>比</a:t>
              </a:r>
              <a:r>
                <a:rPr lang="en-US" altLang="zh-CN" sz="2400" u="none" dirty="0">
                  <a:latin typeface="Times New Roman" panose="02020603050405020304" pitchFamily="18" charset="0"/>
                  <a:cs typeface="Times New Roman" panose="02020603050405020304" pitchFamily="18" charset="0"/>
                </a:rPr>
                <a:t>F1</a:t>
              </a:r>
              <a:r>
                <a:rPr lang="zh-CN" altLang="en-US" sz="2400" u="none" dirty="0">
                  <a:latin typeface="Times New Roman" panose="02020603050405020304" pitchFamily="18" charset="0"/>
                  <a:cs typeface="Times New Roman" panose="02020603050405020304" pitchFamily="18" charset="0"/>
                </a:rPr>
                <a:t>更一般的形式    </a:t>
              </a:r>
              <a:endParaRPr lang="en-US" altLang="zh-CN" sz="2400" u="none" dirty="0">
                <a:latin typeface="Times New Roman" panose="02020603050405020304" pitchFamily="18" charset="0"/>
                <a:cs typeface="Times New Roman" panose="02020603050405020304" pitchFamily="18" charset="0"/>
              </a:endParaRPr>
            </a:p>
            <a:p>
              <a:pPr marL="457200" lvl="1" indent="0">
                <a:buNone/>
              </a:pPr>
              <a:endParaRPr lang="en-US"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latin typeface="Times New Roman" panose="02020603050405020304" pitchFamily="18" charset="0"/>
                <a:cs typeface="Times New Roman" panose="02020603050405020304" pitchFamily="18" charset="0"/>
              </a:endParaRPr>
            </a:p>
            <a:p>
              <a:pPr marL="1240155" lvl="3" indent="0">
                <a:buNone/>
              </a:pPr>
              <a:endParaRPr lang="en-US" altLang="zh-CN" dirty="0">
                <a:latin typeface="Times New Roman" panose="02020603050405020304" pitchFamily="18" charset="0"/>
                <a:cs typeface="Times New Roman" panose="02020603050405020304" pitchFamily="18" charset="0"/>
              </a:endParaRPr>
            </a:p>
            <a:p>
              <a:pPr marL="1240155" lvl="3" indent="0">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标准</a:t>
              </a:r>
              <a:r>
                <a:rPr lang="en-US" altLang="zh-CN" sz="2000" dirty="0">
                  <a:latin typeface="Times New Roman" panose="02020603050405020304" pitchFamily="18" charset="0"/>
                  <a:ea typeface="+mn-ea"/>
                  <a:cs typeface="Times New Roman" panose="02020603050405020304" pitchFamily="18" charset="0"/>
                </a:rPr>
                <a:t>F1</a:t>
              </a:r>
              <a:endParaRPr lang="en-US" altLang="zh-CN" sz="2000" dirty="0">
                <a:latin typeface="Times New Roman" panose="02020603050405020304" pitchFamily="18" charset="0"/>
                <a:ea typeface="+mn-ea"/>
                <a:cs typeface="Times New Roman" panose="02020603050405020304" pitchFamily="18" charset="0"/>
              </a:endParaRPr>
            </a:p>
            <a:p>
              <a:pPr marL="1240155" lvl="3" indent="0">
                <a:buNone/>
              </a:pPr>
              <a:r>
                <a:rPr lang="en-US"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偏重查全率</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逃犯信息检索</a:t>
              </a:r>
              <a:r>
                <a:rPr lang="en-US" altLang="zh-CN"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1240155" lvl="3" indent="0">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偏重查准率</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商品推荐系统</a:t>
              </a:r>
              <a:r>
                <a:rPr lang="en-US" altLang="zh-CN"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457200" lvl="1" indent="0">
                <a:buNone/>
              </a:pPr>
              <a:endParaRPr lang="en-US" altLang="zh-CN" dirty="0">
                <a:latin typeface="Times New Roman" panose="02020603050405020304" pitchFamily="18" charset="0"/>
                <a:cs typeface="Times New Roman" panose="02020603050405020304" pitchFamily="18" charset="0"/>
              </a:endParaRPr>
            </a:p>
            <a:p>
              <a:pPr marL="457200" lvl="1" indent="0">
                <a:buNone/>
              </a:pPr>
              <a:endParaRPr lang="zh-CN" altLang="en-US" dirty="0">
                <a:latin typeface="Times New Roman" panose="02020603050405020304" pitchFamily="18" charset="0"/>
                <a:cs typeface="Times New Roman" panose="02020603050405020304" pitchFamily="18" charset="0"/>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923" y="2560798"/>
              <a:ext cx="428628" cy="392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159" y="3022477"/>
              <a:ext cx="3349300" cy="87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2367" y="3980016"/>
              <a:ext cx="648101" cy="267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03060" y="4274354"/>
              <a:ext cx="647408" cy="24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3411" y="4598148"/>
              <a:ext cx="667057" cy="240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6017" name="Picture 1"/>
          <p:cNvPicPr>
            <a:picLocks noChangeAspect="1" noChangeArrowheads="1"/>
          </p:cNvPicPr>
          <p:nvPr/>
        </p:nvPicPr>
        <p:blipFill>
          <a:blip r:embed="rId7"/>
          <a:srcRect/>
          <a:stretch>
            <a:fillRect/>
          </a:stretch>
        </p:blipFill>
        <p:spPr bwMode="auto">
          <a:xfrm>
            <a:off x="181231" y="1176035"/>
            <a:ext cx="3000364" cy="458676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
        <p:nvSpPr>
          <p:cNvPr id="6" name="标题 1"/>
          <p:cNvSpPr>
            <a:spLocks noGrp="1"/>
          </p:cNvSpPr>
          <p:nvPr>
            <p:ph type="title"/>
          </p:nvPr>
        </p:nvSpPr>
        <p:spPr>
          <a:xfrm>
            <a:off x="571472" y="0"/>
            <a:ext cx="8229600" cy="1143000"/>
          </a:xfrm>
        </p:spPr>
        <p:txBody>
          <a:bodyPr/>
          <a:lstStyle/>
          <a:p>
            <a:r>
              <a:rPr lang="zh-CN" altLang="en-US" b="1" dirty="0"/>
              <a:t>性能度量</a:t>
            </a:r>
            <a:endParaRPr lang="zh-CN" altLang="en-US" b="1" dirty="0"/>
          </a:p>
        </p:txBody>
      </p:sp>
      <p:pic>
        <p:nvPicPr>
          <p:cNvPr id="115716" name="Picture 4"/>
          <p:cNvPicPr>
            <a:picLocks noChangeAspect="1" noChangeArrowheads="1"/>
          </p:cNvPicPr>
          <p:nvPr/>
        </p:nvPicPr>
        <p:blipFill>
          <a:blip r:embed="rId1"/>
          <a:srcRect/>
          <a:stretch>
            <a:fillRect/>
          </a:stretch>
        </p:blipFill>
        <p:spPr bwMode="auto">
          <a:xfrm>
            <a:off x="899592" y="3143247"/>
            <a:ext cx="7601498" cy="3541297"/>
          </a:xfrm>
          <a:prstGeom prst="rect">
            <a:avLst/>
          </a:prstGeom>
          <a:noFill/>
          <a:ln w="9525">
            <a:noFill/>
            <a:miter lim="800000"/>
            <a:headEnd/>
            <a:tailEnd/>
          </a:ln>
          <a:effectLst/>
        </p:spPr>
      </p:pic>
      <p:pic>
        <p:nvPicPr>
          <p:cNvPr id="323586" name="Picture 2"/>
          <p:cNvPicPr>
            <a:picLocks noChangeAspect="1" noChangeArrowheads="1"/>
          </p:cNvPicPr>
          <p:nvPr/>
        </p:nvPicPr>
        <p:blipFill>
          <a:blip r:embed="rId2"/>
          <a:srcRect/>
          <a:stretch>
            <a:fillRect/>
          </a:stretch>
        </p:blipFill>
        <p:spPr bwMode="auto">
          <a:xfrm>
            <a:off x="106680" y="173332"/>
            <a:ext cx="3357554" cy="2864111"/>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0"/>
            <a:ext cx="8229600" cy="1143000"/>
          </a:xfrm>
        </p:spPr>
        <p:txBody>
          <a:bodyPr/>
          <a:lstStyle/>
          <a:p>
            <a:r>
              <a:rPr lang="zh-CN" altLang="en-US" b="1" dirty="0"/>
              <a:t>性能度量</a:t>
            </a:r>
            <a:endParaRPr lang="zh-CN" altLang="en-US" b="1"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pic>
        <p:nvPicPr>
          <p:cNvPr id="116738" name="Picture 2"/>
          <p:cNvPicPr>
            <a:picLocks noChangeAspect="1" noChangeArrowheads="1"/>
          </p:cNvPicPr>
          <p:nvPr/>
        </p:nvPicPr>
        <p:blipFill>
          <a:blip r:embed="rId1"/>
          <a:srcRect/>
          <a:stretch>
            <a:fillRect/>
          </a:stretch>
        </p:blipFill>
        <p:spPr bwMode="auto">
          <a:xfrm>
            <a:off x="1" y="1119619"/>
            <a:ext cx="9143999" cy="5311867"/>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p:nvPr>
        </p:nvSpPr>
        <p:spPr/>
        <p:txBody>
          <a:bodyPr/>
          <a:lstStyle/>
          <a:p>
            <a:r>
              <a:rPr lang="zh-CN" altLang="en-US" b="1" dirty="0"/>
              <a:t>本章阅读</a:t>
            </a:r>
            <a:endParaRPr lang="zh-CN" altLang="en-US" b="1" dirty="0"/>
          </a:p>
        </p:txBody>
      </p:sp>
      <p:sp>
        <p:nvSpPr>
          <p:cNvPr id="92163" name="内容占位符 2"/>
          <p:cNvSpPr>
            <a:spLocks noGrp="1" noChangeArrowheads="1"/>
          </p:cNvSpPr>
          <p:nvPr>
            <p:ph idx="1"/>
          </p:nvPr>
        </p:nvSpPr>
        <p:spPr/>
        <p:txBody>
          <a:bodyPr/>
          <a:lstStyle/>
          <a:p>
            <a:r>
              <a:rPr lang="en-US" altLang="zh-CN" b="1" dirty="0"/>
              <a:t>Bishop: Ch</a:t>
            </a:r>
            <a:r>
              <a:rPr lang="pl-PL" altLang="zh-CN" b="1" dirty="0"/>
              <a:t> 1.5, 4.1.1,</a:t>
            </a:r>
            <a:r>
              <a:rPr lang="en-US" altLang="zh-CN" b="1" dirty="0"/>
              <a:t> </a:t>
            </a:r>
            <a:r>
              <a:rPr lang="pl-PL" altLang="zh-CN" b="1" dirty="0"/>
              <a:t>4.1.</a:t>
            </a:r>
            <a:r>
              <a:rPr lang="en-US" altLang="zh-CN" b="1" dirty="0"/>
              <a:t>2</a:t>
            </a:r>
            <a:r>
              <a:rPr lang="pl-PL" altLang="zh-CN" b="1" dirty="0"/>
              <a:t>, 4.2.1, 4.2.2, 4.3.2</a:t>
            </a:r>
            <a:endParaRPr lang="en-US" altLang="zh-CN" b="1" dirty="0"/>
          </a:p>
          <a:p>
            <a:r>
              <a:rPr lang="en-US" altLang="zh-CN" b="1" dirty="0" err="1"/>
              <a:t>Xipeng</a:t>
            </a:r>
            <a:r>
              <a:rPr lang="en-US" altLang="zh-CN" b="1" dirty="0"/>
              <a:t> </a:t>
            </a:r>
            <a:r>
              <a:rPr lang="en-US" altLang="zh-CN" b="1" dirty="0" err="1"/>
              <a:t>Qiu</a:t>
            </a:r>
            <a:r>
              <a:rPr lang="en-US" altLang="zh-CN" b="1" dirty="0"/>
              <a:t>: Ch 3.1, 3.2</a:t>
            </a:r>
            <a:endParaRPr lang="en-US" altLang="zh-CN" b="1" dirty="0"/>
          </a:p>
          <a:p>
            <a:r>
              <a:rPr lang="en-US" altLang="zh-CN" b="1" dirty="0" err="1"/>
              <a:t>Zhihua</a:t>
            </a:r>
            <a:r>
              <a:rPr lang="en-US" altLang="zh-CN" b="1" dirty="0"/>
              <a:t> Zhou: Ch 2.3, 7.3 </a:t>
            </a:r>
            <a:endParaRPr lang="en-US" altLang="zh-CN" b="1" dirty="0"/>
          </a:p>
          <a:p>
            <a:r>
              <a:rPr lang="en-US" altLang="zh-CN" dirty="0">
                <a:hlinkClick r:id="rId1"/>
              </a:rPr>
              <a:t>https://www.bilibili.com/video/av12463015?p=38</a:t>
            </a:r>
            <a:r>
              <a:rPr lang="en-US" altLang="zh-CN" dirty="0"/>
              <a:t> </a:t>
            </a:r>
            <a:endParaRPr lang="en-US" altLang="zh-CN" dirty="0"/>
          </a:p>
          <a:p>
            <a:pPr>
              <a:buNone/>
            </a:pPr>
            <a:r>
              <a:rPr lang="en-US" altLang="zh-CN" dirty="0"/>
              <a:t>    ~</a:t>
            </a:r>
            <a:endParaRPr lang="en-US" altLang="zh-CN" dirty="0"/>
          </a:p>
          <a:p>
            <a:r>
              <a:rPr lang="en-US" altLang="zh-CN" dirty="0">
                <a:hlinkClick r:id="rId2"/>
              </a:rPr>
              <a:t>https://www.bilibili.com/video/av12463015?p=45</a:t>
            </a:r>
            <a:endParaRPr lang="en-US" altLang="zh-CN" dirty="0"/>
          </a:p>
          <a:p>
            <a:pPr>
              <a:buNone/>
            </a:pPr>
            <a:r>
              <a:rPr lang="zh-CN" altLang="en-US" sz="3600" b="1" dirty="0">
                <a:solidFill>
                  <a:srgbClr val="FF3300"/>
                </a:solidFill>
                <a:latin typeface="+mn-ea"/>
              </a:rPr>
              <a:t>第二次作业请助教上传到群文件里</a:t>
            </a:r>
            <a:endParaRPr lang="en-US" altLang="zh-CN" dirty="0"/>
          </a:p>
          <a:p>
            <a:pPr>
              <a:buNone/>
            </a:pPr>
            <a:r>
              <a:rPr lang="pl-PL" altLang="zh-CN" b="1" dirty="0"/>
              <a:t> </a:t>
            </a:r>
            <a:r>
              <a:rPr lang="en-US" altLang="zh-CN" b="1" dirty="0"/>
              <a:t>            </a:t>
            </a:r>
            <a:endParaRPr lang="en-US" altLang="zh-CN" b="1" dirty="0"/>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mgsa.baidu.com/timg?image&amp;quality=80&amp;size=b9999_10000&amp;sec=1582536640085&amp;di=122d4aefcafae139a941b3fa2bbf2dde&amp;imgtype=0&amp;src=http%3A%2F%2Finews.gtimg.com%2Fnewsapp_match%2F0%2F7264573754%2F0"/>
          <p:cNvPicPr>
            <a:picLocks noChangeAspect="1" noChangeArrowheads="1" noCrop="1"/>
          </p:cNvPicPr>
          <p:nvPr/>
        </p:nvPicPr>
        <p:blipFill>
          <a:blip r:embed="rId1" cstate="print"/>
          <a:srcRect/>
          <a:stretch>
            <a:fillRect/>
          </a:stretch>
        </p:blipFill>
        <p:spPr bwMode="auto">
          <a:xfrm>
            <a:off x="3059832" y="2204864"/>
            <a:ext cx="2857500" cy="2857500"/>
          </a:xfrm>
          <a:prstGeom prst="rect">
            <a:avLst/>
          </a:prstGeom>
          <a:noFill/>
        </p:spPr>
      </p:pic>
      <p:sp>
        <p:nvSpPr>
          <p:cNvPr id="4" name="灯片编号占位符 3"/>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spid="_x0000_s3088" name="Formula" r:id="rId1" imgW="11572875" imgH="2867025" progId="">
                  <p:embed/>
                </p:oleObj>
              </mc:Choice>
              <mc:Fallback>
                <p:oleObj name="Formula" r:id="rId1" imgW="11572875" imgH="2867025"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967471"/>
                        <a:ext cx="3209071" cy="789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标题 3"/>
          <p:cNvSpPr>
            <a:spLocks noGrp="1"/>
          </p:cNvSpPr>
          <p:nvPr>
            <p:ph type="title"/>
          </p:nvPr>
        </p:nvSpPr>
        <p:spPr/>
        <p:txBody>
          <a:bodyPr/>
          <a:lstStyle/>
          <a:p>
            <a:r>
              <a:rPr lang="zh-CN" altLang="en-US" b="1" dirty="0">
                <a:solidFill>
                  <a:srgbClr val="0000FF"/>
                </a:solidFill>
              </a:rPr>
              <a:t>（</a:t>
            </a:r>
            <a:r>
              <a:rPr lang="en-US" altLang="zh-CN" b="1" dirty="0">
                <a:solidFill>
                  <a:srgbClr val="0000FF"/>
                </a:solidFill>
              </a:rPr>
              <a:t>2</a:t>
            </a:r>
            <a:r>
              <a:rPr lang="zh-CN" altLang="en-US" b="1" dirty="0">
                <a:solidFill>
                  <a:srgbClr val="0000FF"/>
                </a:solidFill>
              </a:rPr>
              <a:t>）概率生成式模型</a:t>
            </a:r>
            <a:r>
              <a:rPr lang="en-GB" altLang="zh-CN" b="1" dirty="0">
                <a:solidFill>
                  <a:srgbClr val="0000FF"/>
                </a:solidFill>
              </a:rPr>
              <a:t> </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b="1" dirty="0"/>
              <a:t>生成式模型</a:t>
            </a:r>
            <a:endParaRPr lang="zh-CN" altLang="en-US" b="1" dirty="0"/>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b="1" dirty="0"/>
              <a:t>基于贝叶斯定理，有</a:t>
            </a:r>
            <a:endParaRPr lang="en-US" altLang="zh-CN" b="1" dirty="0"/>
          </a:p>
          <a:p>
            <a:endParaRPr lang="en-US" altLang="zh-CN" dirty="0"/>
          </a:p>
          <a:p>
            <a:endParaRPr lang="en-US" altLang="zh-CN" dirty="0"/>
          </a:p>
        </p:txBody>
      </p:sp>
      <p:sp>
        <p:nvSpPr>
          <p:cNvPr id="8" name="矩形 7"/>
          <p:cNvSpPr/>
          <p:nvPr/>
        </p:nvSpPr>
        <p:spPr>
          <a:xfrm>
            <a:off x="4330244" y="3940256"/>
            <a:ext cx="691091" cy="408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3390438" cy="132343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u="none" dirty="0">
                <a:latin typeface="+mj-ea"/>
                <a:ea typeface="+mj-ea"/>
              </a:rPr>
              <a:t>先验概率</a:t>
            </a:r>
            <a:endParaRPr lang="en-US" altLang="zh-CN" u="none" dirty="0">
              <a:latin typeface="+mj-ea"/>
              <a:ea typeface="+mj-ea"/>
            </a:endParaRPr>
          </a:p>
          <a:p>
            <a:r>
              <a:rPr lang="zh-CN" altLang="en-US" u="none" dirty="0">
                <a:latin typeface="+mj-ea"/>
                <a:ea typeface="+mj-ea"/>
              </a:rPr>
              <a:t>样本空间中各类样本所占的比例，可通过各类样本出现的频率估计（大数定理）</a:t>
            </a:r>
            <a:endParaRPr lang="zh-CN" altLang="en-US" u="none" dirty="0">
              <a:latin typeface="+mj-ea"/>
              <a:ea typeface="+mj-ea"/>
            </a:endParaRPr>
          </a:p>
        </p:txBody>
      </p:sp>
      <p:sp>
        <p:nvSpPr>
          <p:cNvPr id="11" name="矩形 10"/>
          <p:cNvSpPr/>
          <p:nvPr/>
        </p:nvSpPr>
        <p:spPr>
          <a:xfrm>
            <a:off x="4843313" y="4391450"/>
            <a:ext cx="749143" cy="40293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21"/>
          <p:cNvCxnSpPr/>
          <p:nvPr/>
        </p:nvCxnSpPr>
        <p:spPr>
          <a:xfrm>
            <a:off x="5586496" y="4781632"/>
            <a:ext cx="350920" cy="2456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214942" y="5037189"/>
            <a:ext cx="3500462" cy="707886"/>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u="none" dirty="0">
                <a:solidFill>
                  <a:schemeClr val="tx1"/>
                </a:solidFill>
                <a:latin typeface="+mj-ea"/>
                <a:ea typeface="+mj-ea"/>
              </a:rPr>
              <a:t>“证据”</a:t>
            </a:r>
            <a:r>
              <a:rPr lang="zh-CN" altLang="en-US" u="none" dirty="0">
                <a:solidFill>
                  <a:schemeClr val="tx1"/>
                </a:solidFill>
                <a:latin typeface="+mj-lt"/>
                <a:ea typeface="+mj-ea"/>
              </a:rPr>
              <a:t>（</a:t>
            </a:r>
            <a:r>
              <a:rPr lang="en-US" altLang="zh-CN" u="none" dirty="0">
                <a:solidFill>
                  <a:schemeClr val="tx1"/>
                </a:solidFill>
                <a:latin typeface="+mj-lt"/>
                <a:ea typeface="+mj-ea"/>
              </a:rPr>
              <a:t>evidence</a:t>
            </a:r>
            <a:r>
              <a:rPr lang="zh-CN" altLang="en-US" u="none" dirty="0">
                <a:solidFill>
                  <a:schemeClr val="tx1"/>
                </a:solidFill>
                <a:latin typeface="+mj-lt"/>
                <a:ea typeface="+mj-ea"/>
              </a:rPr>
              <a:t>）</a:t>
            </a:r>
            <a:r>
              <a:rPr lang="zh-CN" altLang="en-US" u="none" dirty="0">
                <a:solidFill>
                  <a:schemeClr val="tx1"/>
                </a:solidFill>
                <a:latin typeface="+mj-ea"/>
                <a:ea typeface="+mj-ea"/>
              </a:rPr>
              <a:t>因子，与类标记无关</a:t>
            </a:r>
            <a:endParaRPr lang="zh-CN" altLang="en-US" u="none" dirty="0">
              <a:solidFill>
                <a:schemeClr val="tx1"/>
              </a:solidFill>
              <a:latin typeface="+mj-ea"/>
              <a:ea typeface="+mj-ea"/>
            </a:endParaRPr>
          </a:p>
        </p:txBody>
      </p:sp>
      <p:cxnSp>
        <p:nvCxnSpPr>
          <p:cNvPr id="14" name="直接箭头连接符 27"/>
          <p:cNvCxnSpPr/>
          <p:nvPr/>
        </p:nvCxnSpPr>
        <p:spPr>
          <a:xfrm flipV="1">
            <a:off x="5356246" y="3524161"/>
            <a:ext cx="401750" cy="421975"/>
          </a:xfrm>
          <a:prstGeom prst="straightConnector1">
            <a:avLst/>
          </a:prstGeom>
          <a:ln>
            <a:solidFill>
              <a:schemeClr val="accent1"/>
            </a:solidFill>
            <a:tailEnd type="triangle"/>
          </a:ln>
        </p:spPr>
        <p:style>
          <a:lnRef idx="1">
            <a:schemeClr val="accent5"/>
          </a:lnRef>
          <a:fillRef idx="0">
            <a:schemeClr val="accent5"/>
          </a:fillRef>
          <a:effectRef idx="0">
            <a:schemeClr val="accent5"/>
          </a:effectRef>
          <a:fontRef idx="minor">
            <a:schemeClr val="tx1"/>
          </a:fontRef>
        </p:style>
      </p:cxnSp>
      <p:sp>
        <p:nvSpPr>
          <p:cNvPr id="15" name="文本框 14"/>
          <p:cNvSpPr txBox="1"/>
          <p:nvPr/>
        </p:nvSpPr>
        <p:spPr>
          <a:xfrm>
            <a:off x="5715008" y="2500306"/>
            <a:ext cx="3428992" cy="1015663"/>
          </a:xfrm>
          <a:prstGeom prst="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u="none" dirty="0">
                <a:latin typeface="Times New Roman" panose="02020603050405020304" pitchFamily="18" charset="0"/>
                <a:ea typeface="+mj-ea"/>
                <a:cs typeface="Times New Roman" panose="02020603050405020304" pitchFamily="18" charset="0"/>
              </a:rPr>
              <a:t>类标记</a:t>
            </a:r>
            <a:r>
              <a:rPr lang="en-US" altLang="zh-CN" u="none" dirty="0">
                <a:latin typeface="Times New Roman" panose="02020603050405020304" pitchFamily="18" charset="0"/>
                <a:ea typeface="+mj-ea"/>
                <a:cs typeface="Times New Roman" panose="02020603050405020304" pitchFamily="18" charset="0"/>
              </a:rPr>
              <a:t>c</a:t>
            </a:r>
            <a:r>
              <a:rPr lang="zh-CN" altLang="en-US" u="none" dirty="0">
                <a:latin typeface="Times New Roman" panose="02020603050405020304" pitchFamily="18" charset="0"/>
                <a:ea typeface="+mj-ea"/>
                <a:cs typeface="Times New Roman" panose="02020603050405020304" pitchFamily="18" charset="0"/>
              </a:rPr>
              <a:t>相对于样本</a:t>
            </a:r>
            <a:r>
              <a:rPr lang="en-US" altLang="zh-CN" u="none" dirty="0">
                <a:latin typeface="Times New Roman" panose="02020603050405020304" pitchFamily="18" charset="0"/>
                <a:ea typeface="+mj-ea"/>
                <a:cs typeface="Times New Roman" panose="02020603050405020304" pitchFamily="18" charset="0"/>
              </a:rPr>
              <a:t>x</a:t>
            </a:r>
            <a:r>
              <a:rPr lang="zh-CN" altLang="en-US" u="none" dirty="0">
                <a:latin typeface="Times New Roman" panose="02020603050405020304" pitchFamily="18" charset="0"/>
                <a:ea typeface="+mj-ea"/>
                <a:cs typeface="Times New Roman" panose="02020603050405020304" pitchFamily="18" charset="0"/>
              </a:rPr>
              <a:t>的“类条件概率</a:t>
            </a:r>
            <a:r>
              <a:rPr lang="en-US" altLang="zh-CN" u="none" dirty="0">
                <a:latin typeface="Times New Roman" panose="02020603050405020304" pitchFamily="18" charset="0"/>
                <a:ea typeface="+mj-ea"/>
                <a:cs typeface="Times New Roman" panose="02020603050405020304" pitchFamily="18" charset="0"/>
              </a:rPr>
              <a:t>” (class-conditional probability), </a:t>
            </a:r>
            <a:r>
              <a:rPr lang="zh-CN" altLang="en-US" u="none" dirty="0">
                <a:latin typeface="Times New Roman" panose="02020603050405020304" pitchFamily="18" charset="0"/>
                <a:ea typeface="+mj-ea"/>
                <a:cs typeface="Times New Roman" panose="02020603050405020304" pitchFamily="18" charset="0"/>
              </a:rPr>
              <a:t>或称“似然”。</a:t>
            </a:r>
            <a:endParaRPr lang="zh-CN" altLang="en-US" u="none" dirty="0">
              <a:latin typeface="Times New Roman" panose="02020603050405020304" pitchFamily="18" charset="0"/>
              <a:ea typeface="+mj-ea"/>
              <a:cs typeface="Times New Roman" panose="02020603050405020304" pitchFamily="18" charset="0"/>
            </a:endParaRPr>
          </a:p>
        </p:txBody>
      </p:sp>
      <p:sp>
        <p:nvSpPr>
          <p:cNvPr id="18" name="矩形 17"/>
          <p:cNvSpPr/>
          <p:nvPr/>
        </p:nvSpPr>
        <p:spPr>
          <a:xfrm>
            <a:off x="5038200" y="3940256"/>
            <a:ext cx="1135353" cy="4185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9" name="对象 18"/>
          <p:cNvGraphicFramePr>
            <a:graphicFrameLocks noChangeAspect="1"/>
          </p:cNvGraphicFramePr>
          <p:nvPr/>
        </p:nvGraphicFramePr>
        <p:xfrm>
          <a:off x="2985693" y="1492286"/>
          <a:ext cx="2515001" cy="800328"/>
        </p:xfrm>
        <a:graphic>
          <a:graphicData uri="http://schemas.openxmlformats.org/presentationml/2006/ole">
            <mc:AlternateContent xmlns:mc="http://schemas.openxmlformats.org/markup-compatibility/2006">
              <mc:Choice xmlns:v="urn:schemas-microsoft-com:vml" Requires="v">
                <p:oleObj spid="_x0000_s3" name="Formula" r:id="rId3" imgW="8915400" imgH="2857500" progId="">
                  <p:embed/>
                </p:oleObj>
              </mc:Choice>
              <mc:Fallback>
                <p:oleObj name="Formula" r:id="rId3" imgW="8915400" imgH="28575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693" y="1492286"/>
                        <a:ext cx="2515001" cy="800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558800" y="0"/>
            <a:ext cx="8362950" cy="1143000"/>
          </a:xfrm>
        </p:spPr>
        <p:txBody>
          <a:bodyPr/>
          <a:lstStyle/>
          <a:p>
            <a:r>
              <a:rPr lang="zh-CN" altLang="en-US" b="1" dirty="0">
                <a:latin typeface="黑体" panose="02010609060101010101" pitchFamily="49" charset="-122"/>
                <a:ea typeface="黑体" panose="02010609060101010101" pitchFamily="49" charset="-122"/>
              </a:rPr>
              <a:t>三种分类方法</a:t>
            </a:r>
            <a:endParaRPr lang="en-GB" altLang="zh-CN" b="1" dirty="0">
              <a:latin typeface="黑体" panose="02010609060101010101" pitchFamily="49" charset="-122"/>
              <a:ea typeface="黑体" panose="02010609060101010101" pitchFamily="49" charset="-122"/>
            </a:endParaRPr>
          </a:p>
        </p:txBody>
      </p:sp>
      <p:sp>
        <p:nvSpPr>
          <p:cNvPr id="116739" name="Content Placeholder 2"/>
          <p:cNvSpPr>
            <a:spLocks noGrp="1"/>
          </p:cNvSpPr>
          <p:nvPr>
            <p:ph idx="1"/>
          </p:nvPr>
        </p:nvSpPr>
        <p:spPr>
          <a:xfrm>
            <a:off x="914400" y="1397000"/>
            <a:ext cx="8229600" cy="4872038"/>
          </a:xfrm>
        </p:spPr>
        <p:txBody>
          <a:bodyPr/>
          <a:lstStyle/>
          <a:p>
            <a:pPr marL="0" indent="0">
              <a:buNone/>
            </a:pPr>
            <a:r>
              <a:rPr lang="zh-CN" altLang="en-US" sz="2800" b="1" dirty="0">
                <a:solidFill>
                  <a:srgbClr val="0432FF"/>
                </a:solidFill>
                <a:latin typeface="Times New Roman" panose="02020603050405020304" pitchFamily="18" charset="0"/>
                <a:ea typeface="+mn-ea"/>
                <a:cs typeface="Times New Roman" panose="02020603050405020304" pitchFamily="18" charset="0"/>
              </a:rPr>
              <a:t>（</a:t>
            </a:r>
            <a:r>
              <a:rPr lang="en-US" altLang="zh-CN" sz="2800" b="1" dirty="0">
                <a:solidFill>
                  <a:srgbClr val="0432FF"/>
                </a:solidFill>
                <a:latin typeface="Times New Roman" panose="02020603050405020304" pitchFamily="18" charset="0"/>
                <a:ea typeface="+mn-ea"/>
                <a:cs typeface="Times New Roman" panose="02020603050405020304" pitchFamily="18" charset="0"/>
              </a:rPr>
              <a:t>3</a:t>
            </a:r>
            <a:r>
              <a:rPr lang="zh-CN" altLang="en-US" sz="2800" b="1" dirty="0">
                <a:solidFill>
                  <a:srgbClr val="0432FF"/>
                </a:solidFill>
                <a:latin typeface="Times New Roman" panose="02020603050405020304" pitchFamily="18" charset="0"/>
                <a:ea typeface="+mn-ea"/>
                <a:cs typeface="Times New Roman" panose="02020603050405020304" pitchFamily="18" charset="0"/>
              </a:rPr>
              <a:t>）</a:t>
            </a:r>
            <a:r>
              <a:rPr lang="en-US" altLang="zh-CN" sz="2800" b="1" noProof="1">
                <a:solidFill>
                  <a:srgbClr val="0432FF"/>
                </a:solidFill>
                <a:latin typeface="Times New Roman" panose="02020603050405020304" pitchFamily="18" charset="0"/>
                <a:ea typeface="+mn-ea"/>
                <a:cs typeface="Times New Roman" panose="02020603050405020304" pitchFamily="18" charset="0"/>
                <a:sym typeface="+mn-ea"/>
              </a:rPr>
              <a:t>Probabilistic Discriminative Models</a:t>
            </a:r>
            <a:r>
              <a:rPr lang="zh-CN" altLang="en-US" sz="2800" b="1" noProof="1">
                <a:solidFill>
                  <a:srgbClr val="0432FF"/>
                </a:solidFill>
                <a:latin typeface="Times New Roman" panose="02020603050405020304" pitchFamily="18" charset="0"/>
                <a:ea typeface="+mn-ea"/>
                <a:cs typeface="Times New Roman" panose="02020603050405020304" pitchFamily="18" charset="0"/>
                <a:sym typeface="+mn-ea"/>
              </a:rPr>
              <a:t>：</a:t>
            </a:r>
            <a:r>
              <a:rPr lang="en-US" altLang="zh-CN" sz="2800" b="1" noProof="1">
                <a:solidFill>
                  <a:srgbClr val="0432FF"/>
                </a:solidFill>
                <a:latin typeface="Times New Roman" panose="02020603050405020304" pitchFamily="18" charset="0"/>
                <a:ea typeface="+mn-ea"/>
                <a:cs typeface="Times New Roman" panose="02020603050405020304" pitchFamily="18" charset="0"/>
                <a:sym typeface="+mn-ea"/>
              </a:rPr>
              <a:t> </a:t>
            </a:r>
            <a:endParaRPr lang="en-US" altLang="zh-CN" sz="2800" b="1" noProof="1">
              <a:solidFill>
                <a:srgbClr val="0432FF"/>
              </a:solidFill>
              <a:latin typeface="Times New Roman" panose="02020603050405020304" pitchFamily="18" charset="0"/>
              <a:ea typeface="+mn-ea"/>
              <a:cs typeface="Times New Roman" panose="02020603050405020304" pitchFamily="18" charset="0"/>
              <a:sym typeface="+mn-ea"/>
            </a:endParaRPr>
          </a:p>
          <a:p>
            <a:pPr marL="0" indent="0">
              <a:buNone/>
            </a:pPr>
            <a:r>
              <a:rPr lang="en-GB" altLang="zh-CN" sz="2800" b="1" dirty="0">
                <a:solidFill>
                  <a:srgbClr val="0432FF"/>
                </a:solidFill>
                <a:latin typeface="Times New Roman" panose="02020603050405020304" pitchFamily="18" charset="0"/>
                <a:ea typeface="+mn-ea"/>
                <a:cs typeface="Times New Roman" panose="02020603050405020304" pitchFamily="18" charset="0"/>
              </a:rPr>
              <a:t> </a:t>
            </a:r>
            <a:r>
              <a:rPr lang="zh-CN" altLang="en-US" sz="2800" b="1" dirty="0">
                <a:solidFill>
                  <a:srgbClr val="0432FF"/>
                </a:solidFill>
                <a:latin typeface="Times New Roman" panose="02020603050405020304" pitchFamily="18" charset="0"/>
                <a:ea typeface="+mn-ea"/>
                <a:cs typeface="Times New Roman" panose="02020603050405020304" pitchFamily="18" charset="0"/>
              </a:rPr>
              <a:t>概率判别式模型</a:t>
            </a:r>
            <a:endParaRPr lang="en-GB" altLang="zh-CN" sz="2800" b="1" dirty="0">
              <a:solidFill>
                <a:srgbClr val="0432FF"/>
              </a:solidFill>
              <a:latin typeface="Times New Roman" panose="02020603050405020304" pitchFamily="18" charset="0"/>
              <a:ea typeface="+mn-ea"/>
              <a:cs typeface="Times New Roman" panose="02020603050405020304" pitchFamily="18" charset="0"/>
            </a:endParaRPr>
          </a:p>
          <a:p>
            <a:pPr marL="0" indent="0">
              <a:buNone/>
            </a:pPr>
            <a:endParaRPr lang="en-US" altLang="zh-CN" sz="2400" b="1" dirty="0"/>
          </a:p>
          <a:p>
            <a:pPr marL="0" indent="0">
              <a:lnSpc>
                <a:spcPct val="150000"/>
              </a:lnSpc>
              <a:buNone/>
            </a:pPr>
            <a:r>
              <a:rPr lang="zh-CN" altLang="en-US" sz="2800" b="1" dirty="0">
                <a:latin typeface="Times New Roman" panose="02020603050405020304" pitchFamily="18" charset="0"/>
                <a:ea typeface="+mn-ea"/>
                <a:cs typeface="Times New Roman" panose="02020603050405020304" pitchFamily="18" charset="0"/>
              </a:rPr>
              <a:t>        直</a:t>
            </a:r>
            <a:r>
              <a:rPr lang="zh-CN" altLang="en-US" sz="2800" b="1" dirty="0">
                <a:latin typeface="+mn-ea"/>
                <a:ea typeface="+mn-ea"/>
              </a:rPr>
              <a:t>接对</a:t>
            </a:r>
            <a:r>
              <a:rPr lang="zh-CN" altLang="en-US" sz="2800" b="1" dirty="0">
                <a:solidFill>
                  <a:srgbClr val="FF0000"/>
                </a:solidFill>
                <a:latin typeface="+mn-ea"/>
                <a:ea typeface="+mn-ea"/>
              </a:rPr>
              <a:t>后验概率</a:t>
            </a:r>
            <a:r>
              <a:rPr lang="en-US" altLang="zh-CN" sz="2800" b="1" i="1" dirty="0">
                <a:solidFill>
                  <a:srgbClr val="FF0000"/>
                </a:solidFill>
                <a:latin typeface="+mn-ea"/>
                <a:ea typeface="+mn-ea"/>
                <a:cs typeface="Times New Roman" panose="02020603050405020304" pitchFamily="18" charset="0"/>
              </a:rPr>
              <a:t>p</a:t>
            </a:r>
            <a:r>
              <a:rPr lang="en-US" altLang="zh-CN" sz="2800" b="1" dirty="0">
                <a:solidFill>
                  <a:srgbClr val="FF0000"/>
                </a:solidFill>
                <a:latin typeface="+mn-ea"/>
                <a:ea typeface="+mn-ea"/>
                <a:cs typeface="Times New Roman" panose="02020603050405020304" pitchFamily="18" charset="0"/>
              </a:rPr>
              <a:t>(</a:t>
            </a:r>
            <a:r>
              <a:rPr lang="en-US" altLang="zh-CN" sz="2800" b="1" i="1" dirty="0" err="1">
                <a:solidFill>
                  <a:srgbClr val="FF0000"/>
                </a:solidFill>
                <a:latin typeface="+mn-ea"/>
                <a:ea typeface="+mn-ea"/>
                <a:cs typeface="Times New Roman" panose="02020603050405020304" pitchFamily="18" charset="0"/>
              </a:rPr>
              <a:t>C</a:t>
            </a:r>
            <a:r>
              <a:rPr lang="en-US" altLang="zh-CN" sz="2800" b="1" i="1" baseline="-25000" dirty="0" err="1">
                <a:solidFill>
                  <a:srgbClr val="FF0000"/>
                </a:solidFill>
                <a:latin typeface="+mn-ea"/>
                <a:ea typeface="+mn-ea"/>
                <a:cs typeface="Times New Roman" panose="02020603050405020304" pitchFamily="18" charset="0"/>
              </a:rPr>
              <a:t>k</a:t>
            </a:r>
            <a:r>
              <a:rPr lang="en-US" altLang="zh-CN" sz="2800" b="1" i="1" dirty="0" err="1">
                <a:solidFill>
                  <a:srgbClr val="FF0000"/>
                </a:solidFill>
                <a:latin typeface="+mn-ea"/>
                <a:ea typeface="+mn-ea"/>
                <a:cs typeface="Times New Roman" panose="02020603050405020304" pitchFamily="18" charset="0"/>
              </a:rPr>
              <a:t>|x</a:t>
            </a:r>
            <a:r>
              <a:rPr lang="en-US" altLang="zh-CN" sz="2800" b="1" dirty="0">
                <a:solidFill>
                  <a:srgbClr val="FF0000"/>
                </a:solidFill>
                <a:latin typeface="+mn-ea"/>
                <a:ea typeface="+mn-ea"/>
                <a:cs typeface="Times New Roman" panose="02020603050405020304" pitchFamily="18" charset="0"/>
              </a:rPr>
              <a:t>)</a:t>
            </a:r>
            <a:r>
              <a:rPr lang="zh-CN" altLang="en-US" sz="2800" b="1" dirty="0">
                <a:latin typeface="+mn-ea"/>
                <a:ea typeface="+mn-ea"/>
              </a:rPr>
              <a:t>建模的⽅法，</a:t>
            </a:r>
            <a:endParaRPr lang="en-US" altLang="zh-CN" sz="2800" b="1" dirty="0">
              <a:latin typeface="+mn-ea"/>
              <a:ea typeface="+mn-ea"/>
            </a:endParaRPr>
          </a:p>
          <a:p>
            <a:pPr marL="0" indent="0">
              <a:lnSpc>
                <a:spcPct val="150000"/>
              </a:lnSpc>
              <a:buNone/>
            </a:pPr>
            <a:r>
              <a:rPr lang="zh-CN" altLang="en-US" sz="2800" b="1" dirty="0">
                <a:latin typeface="+mn-ea"/>
                <a:ea typeface="+mn-ea"/>
              </a:rPr>
              <a:t>    再使⽤决策论来确定每个新的输⼊</a:t>
            </a:r>
            <a:r>
              <a:rPr lang="en-US" altLang="zh-CN" sz="2800" b="1" dirty="0">
                <a:latin typeface="+mn-ea"/>
                <a:ea typeface="+mn-ea"/>
              </a:rPr>
              <a:t>x</a:t>
            </a:r>
            <a:r>
              <a:rPr lang="zh-CN" altLang="en-US" sz="2800" b="1" dirty="0">
                <a:latin typeface="+mn-ea"/>
                <a:ea typeface="+mn-ea"/>
              </a:rPr>
              <a:t>的类别</a:t>
            </a:r>
            <a:endParaRPr lang="en-US" altLang="zh-CN" sz="2800" b="1" dirty="0">
              <a:latin typeface="+mn-ea"/>
              <a:ea typeface="+mn-ea"/>
            </a:endParaRPr>
          </a:p>
          <a:p>
            <a:pPr marL="0" indent="0">
              <a:buNone/>
            </a:pPr>
            <a:endParaRPr lang="en-US" altLang="zh-CN" sz="2800" b="1" dirty="0"/>
          </a:p>
        </p:txBody>
      </p:sp>
      <p:sp>
        <p:nvSpPr>
          <p:cNvPr id="7" name="矩形 6"/>
          <p:cNvSpPr/>
          <p:nvPr/>
        </p:nvSpPr>
        <p:spPr>
          <a:xfrm>
            <a:off x="1785918" y="4786322"/>
            <a:ext cx="5480685" cy="460375"/>
          </a:xfrm>
          <a:prstGeom prst="rect">
            <a:avLst/>
          </a:prstGeom>
        </p:spPr>
        <p:txBody>
          <a:bodyPr wrap="none">
            <a:spAutoFit/>
          </a:bodyPr>
          <a:lstStyle/>
          <a:p>
            <a:pPr marL="0" lvl="2" algn="l"/>
            <a:r>
              <a:rPr lang="en-US" altLang="zh-CN" sz="2400" u="none" dirty="0">
                <a:solidFill>
                  <a:srgbClr val="FF0000"/>
                </a:solidFill>
                <a:latin typeface="Times New Roman" panose="02020603050405020304" pitchFamily="18" charset="0"/>
                <a:ea typeface="+mn-ea"/>
                <a:cs typeface="Times New Roman" panose="02020603050405020304" pitchFamily="18" charset="0"/>
              </a:rPr>
              <a:t>Logistic</a:t>
            </a:r>
            <a:r>
              <a:rPr lang="zh-CN" altLang="en-US" sz="2400" u="none" dirty="0">
                <a:solidFill>
                  <a:srgbClr val="FF0000"/>
                </a:solidFill>
                <a:latin typeface="Times New Roman" panose="02020603050405020304" pitchFamily="18" charset="0"/>
                <a:ea typeface="+mn-ea"/>
                <a:cs typeface="Times New Roman" panose="02020603050405020304" pitchFamily="18" charset="0"/>
              </a:rPr>
              <a:t>回归</a:t>
            </a:r>
            <a:r>
              <a:rPr lang="en-US" altLang="zh-CN" sz="2400" u="none" dirty="0">
                <a:solidFill>
                  <a:srgbClr val="FF0000"/>
                </a:solidFill>
                <a:latin typeface="Times New Roman" panose="02020603050405020304" pitchFamily="18" charset="0"/>
                <a:ea typeface="+mn-ea"/>
                <a:cs typeface="Times New Roman" panose="02020603050405020304" pitchFamily="18" charset="0"/>
              </a:rPr>
              <a:t>(</a:t>
            </a:r>
            <a:r>
              <a:rPr lang="zh-CN" altLang="en-US" sz="2400" u="none" dirty="0">
                <a:solidFill>
                  <a:srgbClr val="FF0000"/>
                </a:solidFill>
                <a:latin typeface="Times New Roman" panose="02020603050405020304" pitchFamily="18" charset="0"/>
                <a:ea typeface="+mn-ea"/>
                <a:cs typeface="Times New Roman" panose="02020603050405020304" pitchFamily="18" charset="0"/>
              </a:rPr>
              <a:t>二分类问题</a:t>
            </a:r>
            <a:r>
              <a:rPr lang="en-US" altLang="zh-CN" sz="2400" u="none" dirty="0">
                <a:solidFill>
                  <a:srgbClr val="FF0000"/>
                </a:solidFill>
                <a:latin typeface="Times New Roman" panose="02020603050405020304" pitchFamily="18" charset="0"/>
                <a:ea typeface="+mn-ea"/>
                <a:cs typeface="Times New Roman" panose="02020603050405020304" pitchFamily="18" charset="0"/>
              </a:rPr>
              <a:t>)</a:t>
            </a:r>
            <a:r>
              <a:rPr lang="zh-CN" altLang="en-US" sz="2400" u="none" dirty="0">
                <a:solidFill>
                  <a:srgbClr val="FF0000"/>
                </a:solidFill>
                <a:latin typeface="Times New Roman" panose="02020603050405020304" pitchFamily="18" charset="0"/>
                <a:ea typeface="+mn-ea"/>
                <a:cs typeface="Times New Roman" panose="02020603050405020304" pitchFamily="18" charset="0"/>
              </a:rPr>
              <a:t>，</a:t>
            </a:r>
            <a:r>
              <a:rPr lang="en-US" altLang="zh-CN" sz="2400" u="none" dirty="0">
                <a:solidFill>
                  <a:srgbClr val="FF0000"/>
                </a:solidFill>
                <a:latin typeface="Times New Roman" panose="02020603050405020304" pitchFamily="18" charset="0"/>
                <a:ea typeface="+mn-ea"/>
                <a:cs typeface="Times New Roman" panose="02020603050405020304" pitchFamily="18" charset="0"/>
                <a:sym typeface="+mn-ea"/>
              </a:rPr>
              <a:t>BP</a:t>
            </a:r>
            <a:r>
              <a:rPr lang="zh-CN" altLang="en-US" sz="2400" u="none" dirty="0">
                <a:solidFill>
                  <a:srgbClr val="FF0000"/>
                </a:solidFill>
                <a:latin typeface="Times New Roman" panose="02020603050405020304" pitchFamily="18" charset="0"/>
                <a:ea typeface="+mn-ea"/>
                <a:cs typeface="Times New Roman" panose="02020603050405020304" pitchFamily="18" charset="0"/>
                <a:sym typeface="+mn-ea"/>
              </a:rPr>
              <a:t>神经网络</a:t>
            </a:r>
            <a:endParaRPr lang="zh-CN" altLang="en-US" sz="2400" u="none" dirty="0">
              <a:solidFill>
                <a:srgbClr val="FF0000"/>
              </a:solidFill>
              <a:latin typeface="Times New Roman" panose="02020603050405020304" pitchFamily="18" charset="0"/>
              <a:ea typeface="+mn-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noChangeArrowheads="1"/>
          </p:cNvSpPr>
          <p:nvPr>
            <p:ph type="title"/>
          </p:nvPr>
        </p:nvSpPr>
        <p:spPr>
          <a:xfrm>
            <a:off x="500034" y="0"/>
            <a:ext cx="8229600" cy="1143000"/>
          </a:xfrm>
        </p:spPr>
        <p:txBody>
          <a:bodyPr/>
          <a:lstStyle/>
          <a:p>
            <a:r>
              <a:rPr lang="zh-CN" altLang="en-US" b="1" dirty="0">
                <a:latin typeface="黑体" panose="02010609060101010101" pitchFamily="49" charset="-122"/>
                <a:ea typeface="黑体" panose="02010609060101010101" pitchFamily="49" charset="-122"/>
              </a:rPr>
              <a:t>从回归到分类</a:t>
            </a:r>
            <a:endParaRPr lang="zh-CN" altLang="en-US" b="1" dirty="0">
              <a:latin typeface="黑体" panose="02010609060101010101" pitchFamily="49" charset="-122"/>
              <a:ea typeface="黑体" panose="02010609060101010101" pitchFamily="49" charset="-122"/>
            </a:endParaRPr>
          </a:p>
        </p:txBody>
      </p:sp>
      <p:sp>
        <p:nvSpPr>
          <p:cNvPr id="7" name="灯片编号占位符 6"/>
          <p:cNvSpPr>
            <a:spLocks noGrp="1"/>
          </p:cNvSpPr>
          <p:nvPr>
            <p:ph type="sldNum" sz="quarter" idx="12"/>
          </p:nvPr>
        </p:nvSpPr>
        <p:spPr/>
        <p:txBody>
          <a:bodyPr/>
          <a:lstStyle/>
          <a:p>
            <a:pPr algn="r"/>
            <a:fld id="{6159FED4-300C-4CA6-A166-7CA8D48E5ACA}" type="slidenum">
              <a:rPr lang="en-US" altLang="zh-CN" smtClean="0"/>
            </a:fld>
            <a:endParaRPr lang="zh-CN" altLang="en-US" dirty="0"/>
          </a:p>
        </p:txBody>
      </p:sp>
      <p:sp>
        <p:nvSpPr>
          <p:cNvPr id="6" name="矩形 5"/>
          <p:cNvSpPr/>
          <p:nvPr/>
        </p:nvSpPr>
        <p:spPr>
          <a:xfrm>
            <a:off x="285720" y="1159682"/>
            <a:ext cx="8286808" cy="1569660"/>
          </a:xfrm>
          <a:prstGeom prst="rect">
            <a:avLst/>
          </a:prstGeom>
        </p:spPr>
        <p:txBody>
          <a:bodyPr wrap="square">
            <a:spAutoFit/>
          </a:bodyPr>
          <a:lstStyle/>
          <a:p>
            <a:r>
              <a:rPr lang="zh-CN" altLang="en-US" sz="2800" u="none" dirty="0">
                <a:solidFill>
                  <a:schemeClr val="tx1"/>
                </a:solidFill>
                <a:latin typeface="Times New Roman" panose="02020603050405020304" pitchFamily="18" charset="0"/>
                <a:ea typeface="+mn-ea"/>
                <a:cs typeface="Times New Roman" panose="02020603050405020304" pitchFamily="18" charset="0"/>
              </a:rPr>
              <a:t>线性回归模型中，模型的预测</a:t>
            </a:r>
            <a:r>
              <a:rPr lang="en-US" altLang="zh-CN" sz="2800" u="none" dirty="0">
                <a:solidFill>
                  <a:schemeClr val="tx1"/>
                </a:solidFill>
                <a:latin typeface="Times New Roman" panose="02020603050405020304" pitchFamily="18" charset="0"/>
                <a:ea typeface="+mn-ea"/>
                <a:cs typeface="Times New Roman" panose="02020603050405020304" pitchFamily="18" charset="0"/>
              </a:rPr>
              <a:t>y(</a:t>
            </a:r>
            <a:r>
              <a:rPr lang="en-US" altLang="zh-CN" sz="2800" u="none" dirty="0" err="1">
                <a:solidFill>
                  <a:schemeClr val="tx1"/>
                </a:solidFill>
                <a:latin typeface="Times New Roman" panose="02020603050405020304" pitchFamily="18" charset="0"/>
                <a:ea typeface="+mn-ea"/>
                <a:cs typeface="Times New Roman" panose="02020603050405020304" pitchFamily="18" charset="0"/>
              </a:rPr>
              <a:t>x,w</a:t>
            </a:r>
            <a:r>
              <a:rPr lang="en-US" altLang="zh-CN" sz="2800" u="none" dirty="0">
                <a:solidFill>
                  <a:schemeClr val="tx1"/>
                </a:solidFill>
                <a:latin typeface="Times New Roman" panose="02020603050405020304" pitchFamily="18" charset="0"/>
                <a:ea typeface="+mn-ea"/>
                <a:cs typeface="Times New Roman" panose="02020603050405020304" pitchFamily="18" charset="0"/>
              </a:rPr>
              <a:t>)</a:t>
            </a:r>
            <a:r>
              <a:rPr lang="zh-CN" altLang="en-US" sz="2800" u="none" dirty="0">
                <a:solidFill>
                  <a:schemeClr val="tx1"/>
                </a:solidFill>
                <a:latin typeface="Times New Roman" panose="02020603050405020304" pitchFamily="18" charset="0"/>
                <a:ea typeface="+mn-ea"/>
                <a:cs typeface="Times New Roman" panose="02020603050405020304" pitchFamily="18" charset="0"/>
              </a:rPr>
              <a:t>由参数</a:t>
            </a:r>
            <a:r>
              <a:rPr lang="en-US" altLang="zh-CN" sz="2800" u="none" dirty="0">
                <a:solidFill>
                  <a:schemeClr val="tx1"/>
                </a:solidFill>
                <a:latin typeface="Times New Roman" panose="02020603050405020304" pitchFamily="18" charset="0"/>
                <a:ea typeface="+mn-ea"/>
                <a:cs typeface="Times New Roman" panose="02020603050405020304" pitchFamily="18" charset="0"/>
              </a:rPr>
              <a:t>w</a:t>
            </a:r>
            <a:r>
              <a:rPr lang="zh-CN" altLang="en-US" sz="2800" u="none" dirty="0">
                <a:solidFill>
                  <a:schemeClr val="tx1"/>
                </a:solidFill>
                <a:latin typeface="Times New Roman" panose="02020603050405020304" pitchFamily="18" charset="0"/>
                <a:ea typeface="+mn-ea"/>
                <a:cs typeface="Times New Roman" panose="02020603050405020304" pitchFamily="18" charset="0"/>
              </a:rPr>
              <a:t>的线性函数给出 </a:t>
            </a:r>
            <a:endParaRPr lang="en-US" altLang="zh-CN" sz="2800" u="none" dirty="0">
              <a:solidFill>
                <a:schemeClr val="tx1"/>
              </a:solidFill>
              <a:latin typeface="Times New Roman" panose="02020603050405020304" pitchFamily="18" charset="0"/>
              <a:ea typeface="+mn-ea"/>
              <a:cs typeface="Times New Roman" panose="02020603050405020304" pitchFamily="18" charset="0"/>
            </a:endParaRPr>
          </a:p>
          <a:p>
            <a:br>
              <a:rPr lang="zh-CN" altLang="en-US"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pic>
        <p:nvPicPr>
          <p:cNvPr id="29712" name="Picture 16"/>
          <p:cNvPicPr>
            <a:picLocks noChangeAspect="1" noChangeArrowheads="1"/>
          </p:cNvPicPr>
          <p:nvPr/>
        </p:nvPicPr>
        <p:blipFill>
          <a:blip r:embed="rId1"/>
          <a:srcRect/>
          <a:stretch>
            <a:fillRect/>
          </a:stretch>
        </p:blipFill>
        <p:spPr bwMode="auto">
          <a:xfrm>
            <a:off x="1643042" y="2214554"/>
            <a:ext cx="5822986" cy="500066"/>
          </a:xfrm>
          <a:prstGeom prst="rect">
            <a:avLst/>
          </a:prstGeom>
          <a:noFill/>
          <a:ln w="9525">
            <a:noFill/>
            <a:miter lim="800000"/>
            <a:headEnd/>
            <a:tailEnd/>
          </a:ln>
          <a:effectLst/>
        </p:spPr>
      </p:pic>
      <p:sp>
        <p:nvSpPr>
          <p:cNvPr id="8" name="矩形 7"/>
          <p:cNvSpPr/>
          <p:nvPr/>
        </p:nvSpPr>
        <p:spPr>
          <a:xfrm>
            <a:off x="428596" y="2928934"/>
            <a:ext cx="8301038" cy="3046988"/>
          </a:xfrm>
          <a:prstGeom prst="rect">
            <a:avLst/>
          </a:prstGeom>
        </p:spPr>
        <p:txBody>
          <a:bodyPr wrap="square">
            <a:spAutoFit/>
          </a:bodyPr>
          <a:lstStyle/>
          <a:p>
            <a:r>
              <a:rPr lang="zh-CN" altLang="en-US" sz="2800" u="none" dirty="0">
                <a:solidFill>
                  <a:srgbClr val="2110FC"/>
                </a:solidFill>
                <a:latin typeface="Times New Roman" panose="02020603050405020304" pitchFamily="18" charset="0"/>
                <a:ea typeface="+mn-ea"/>
                <a:cs typeface="Times New Roman" panose="02020603050405020304" pitchFamily="18" charset="0"/>
              </a:rPr>
              <a:t>分类问题 </a:t>
            </a:r>
            <a:br>
              <a:rPr lang="zh-CN" altLang="en-US" sz="2800" u="none" dirty="0">
                <a:solidFill>
                  <a:schemeClr val="tx1"/>
                </a:solidFill>
                <a:latin typeface="Times New Roman" panose="02020603050405020304" pitchFamily="18" charset="0"/>
                <a:ea typeface="+mn-ea"/>
                <a:cs typeface="Times New Roman" panose="02020603050405020304" pitchFamily="18" charset="0"/>
              </a:rPr>
            </a:br>
            <a:r>
              <a:rPr lang="zh-CN" altLang="en-US" sz="2800" u="none" dirty="0">
                <a:solidFill>
                  <a:schemeClr val="tx1"/>
                </a:solidFill>
                <a:latin typeface="Times New Roman" panose="02020603050405020304" pitchFamily="18" charset="0"/>
                <a:ea typeface="+mn-ea"/>
                <a:cs typeface="Times New Roman" panose="02020603050405020304" pitchFamily="18" charset="0"/>
              </a:rPr>
              <a:t>预测位于区间</a:t>
            </a:r>
            <a:r>
              <a:rPr lang="en-US" altLang="zh-CN" sz="2800" u="none" dirty="0">
                <a:solidFill>
                  <a:schemeClr val="tx1"/>
                </a:solidFill>
                <a:latin typeface="Times New Roman" panose="02020603050405020304" pitchFamily="18" charset="0"/>
                <a:ea typeface="+mn-ea"/>
                <a:cs typeface="Times New Roman" panose="02020603050405020304" pitchFamily="18" charset="0"/>
              </a:rPr>
              <a:t>(0, 1)</a:t>
            </a:r>
            <a:r>
              <a:rPr lang="zh-CN" altLang="en-US" sz="2800" u="none" dirty="0">
                <a:solidFill>
                  <a:schemeClr val="tx1"/>
                </a:solidFill>
                <a:latin typeface="Times New Roman" panose="02020603050405020304" pitchFamily="18" charset="0"/>
                <a:ea typeface="+mn-ea"/>
                <a:cs typeface="Times New Roman" panose="02020603050405020304" pitchFamily="18" charset="0"/>
              </a:rPr>
              <a:t>的</a:t>
            </a:r>
            <a:r>
              <a:rPr lang="zh-CN" altLang="en-US" sz="2800" u="none" dirty="0">
                <a:solidFill>
                  <a:srgbClr val="2110FC"/>
                </a:solidFill>
                <a:latin typeface="Times New Roman" panose="02020603050405020304" pitchFamily="18" charset="0"/>
                <a:ea typeface="+mn-ea"/>
                <a:cs typeface="Times New Roman" panose="02020603050405020304" pitchFamily="18" charset="0"/>
              </a:rPr>
              <a:t>后验概率分布</a:t>
            </a:r>
            <a:endParaRPr lang="en-US" altLang="zh-CN" sz="2800" u="none" dirty="0">
              <a:solidFill>
                <a:srgbClr val="2110FC"/>
              </a:solidFill>
              <a:latin typeface="Times New Roman" panose="02020603050405020304" pitchFamily="18" charset="0"/>
              <a:ea typeface="+mn-ea"/>
              <a:cs typeface="Times New Roman" panose="02020603050405020304" pitchFamily="18" charset="0"/>
            </a:endParaRPr>
          </a:p>
          <a:p>
            <a:r>
              <a:rPr lang="zh-CN" altLang="en-US" sz="2800" u="none" dirty="0">
                <a:solidFill>
                  <a:schemeClr val="tx1"/>
                </a:solidFill>
                <a:latin typeface="Times New Roman" panose="02020603050405020304" pitchFamily="18" charset="0"/>
                <a:ea typeface="+mn-ea"/>
                <a:cs typeface="Times New Roman" panose="02020603050405020304" pitchFamily="18" charset="0"/>
              </a:rPr>
              <a:t>推⼴：使⽤</a:t>
            </a:r>
            <a:r>
              <a:rPr lang="zh-CN" altLang="en-US" sz="2800" u="none" dirty="0">
                <a:solidFill>
                  <a:srgbClr val="2110FC"/>
                </a:solidFill>
                <a:latin typeface="Times New Roman" panose="02020603050405020304" pitchFamily="18" charset="0"/>
                <a:ea typeface="+mn-ea"/>
                <a:cs typeface="Times New Roman" panose="02020603050405020304" pitchFamily="18" charset="0"/>
              </a:rPr>
              <a:t>⾮线性函数</a:t>
            </a:r>
            <a:r>
              <a:rPr lang="en-US" altLang="zh-CN" sz="2800" u="none" dirty="0">
                <a:solidFill>
                  <a:srgbClr val="2110FC"/>
                </a:solidFill>
                <a:latin typeface="Times New Roman" panose="02020603050405020304" pitchFamily="18" charset="0"/>
                <a:ea typeface="+mn-ea"/>
                <a:cs typeface="Times New Roman" panose="02020603050405020304" pitchFamily="18" charset="0"/>
              </a:rPr>
              <a:t>f(·)</a:t>
            </a:r>
            <a:r>
              <a:rPr lang="zh-CN" altLang="en-US" sz="2800" u="none" dirty="0">
                <a:solidFill>
                  <a:schemeClr val="tx1"/>
                </a:solidFill>
                <a:latin typeface="Times New Roman" panose="02020603050405020304" pitchFamily="18" charset="0"/>
                <a:ea typeface="+mn-ea"/>
                <a:cs typeface="Times New Roman" panose="02020603050405020304" pitchFamily="18" charset="0"/>
              </a:rPr>
              <a:t>对</a:t>
            </a:r>
            <a:r>
              <a:rPr lang="en-US" altLang="zh-CN" sz="2800" u="none" dirty="0">
                <a:solidFill>
                  <a:schemeClr val="tx1"/>
                </a:solidFill>
                <a:latin typeface="Times New Roman" panose="02020603050405020304" pitchFamily="18" charset="0"/>
                <a:ea typeface="+mn-ea"/>
                <a:cs typeface="Times New Roman" panose="02020603050405020304" pitchFamily="18" charset="0"/>
              </a:rPr>
              <a:t>w</a:t>
            </a:r>
            <a:r>
              <a:rPr lang="zh-CN" altLang="en-US" sz="2800" u="none" dirty="0">
                <a:solidFill>
                  <a:schemeClr val="tx1"/>
                </a:solidFill>
                <a:latin typeface="Times New Roman" panose="02020603050405020304" pitchFamily="18" charset="0"/>
                <a:ea typeface="+mn-ea"/>
                <a:cs typeface="Times New Roman" panose="02020603050405020304" pitchFamily="18" charset="0"/>
              </a:rPr>
              <a:t>的线性函数进⾏变换得到推⼴的</a:t>
            </a:r>
            <a:r>
              <a:rPr lang="zh-CN" altLang="en-US" sz="2800" u="none" dirty="0">
                <a:solidFill>
                  <a:srgbClr val="2110FC"/>
                </a:solidFill>
                <a:latin typeface="Times New Roman" panose="02020603050405020304" pitchFamily="18" charset="0"/>
                <a:ea typeface="+mn-ea"/>
                <a:cs typeface="Times New Roman" panose="02020603050405020304" pitchFamily="18" charset="0"/>
              </a:rPr>
              <a:t>线性模型</a:t>
            </a:r>
            <a:r>
              <a:rPr lang="zh-CN" altLang="en-US" sz="2800" u="none" dirty="0">
                <a:solidFill>
                  <a:schemeClr val="tx1"/>
                </a:solidFill>
                <a:latin typeface="Times New Roman" panose="02020603050405020304" pitchFamily="18" charset="0"/>
                <a:ea typeface="+mn-ea"/>
                <a:cs typeface="Times New Roman" panose="02020603050405020304" pitchFamily="18" charset="0"/>
              </a:rPr>
              <a:t> </a:t>
            </a:r>
            <a:br>
              <a:rPr lang="zh-CN" altLang="en-US"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 </a:t>
            </a:r>
            <a:br>
              <a:rPr lang="zh-CN" altLang="en-US"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 </a:t>
            </a:r>
            <a:br>
              <a:rPr lang="zh-CN" altLang="en-US"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 </a:t>
            </a:r>
            <a:br>
              <a:rPr lang="zh-CN" altLang="en-US"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p:txBody>
      </p:sp>
      <p:pic>
        <p:nvPicPr>
          <p:cNvPr id="2" name="Picture 17"/>
          <p:cNvPicPr>
            <a:picLocks noChangeAspect="1" noChangeArrowheads="1"/>
          </p:cNvPicPr>
          <p:nvPr/>
        </p:nvPicPr>
        <p:blipFill>
          <a:blip r:embed="rId2"/>
          <a:srcRect/>
          <a:stretch>
            <a:fillRect/>
          </a:stretch>
        </p:blipFill>
        <p:spPr bwMode="auto">
          <a:xfrm>
            <a:off x="2000232" y="4945896"/>
            <a:ext cx="3929090" cy="714380"/>
          </a:xfrm>
          <a:prstGeom prst="rect">
            <a:avLst/>
          </a:prstGeom>
          <a:noFill/>
          <a:ln w="9525">
            <a:noFill/>
            <a:miter lim="800000"/>
            <a:headEnd/>
            <a:tailEnd/>
          </a:ln>
          <a:effectLst/>
        </p:spPr>
      </p:pic>
      <p:sp>
        <p:nvSpPr>
          <p:cNvPr id="11" name="矩形 10"/>
          <p:cNvSpPr/>
          <p:nvPr/>
        </p:nvSpPr>
        <p:spPr>
          <a:xfrm>
            <a:off x="500034" y="5929330"/>
            <a:ext cx="7286676" cy="523220"/>
          </a:xfrm>
          <a:prstGeom prst="rect">
            <a:avLst/>
          </a:prstGeom>
        </p:spPr>
        <p:txBody>
          <a:bodyPr wrap="square">
            <a:spAutoFit/>
          </a:bodyPr>
          <a:lstStyle/>
          <a:p>
            <a:r>
              <a:rPr lang="en-US" altLang="en-US" sz="2800" u="none" dirty="0">
                <a:solidFill>
                  <a:schemeClr val="tx1"/>
                </a:solidFill>
                <a:latin typeface="Times New Roman" panose="02020603050405020304" pitchFamily="18" charset="0"/>
                <a:ea typeface="+mn-ea"/>
                <a:cs typeface="Times New Roman" panose="02020603050405020304" pitchFamily="18" charset="0"/>
              </a:rPr>
              <a:t>f(·)</a:t>
            </a:r>
            <a:r>
              <a:rPr lang="zh-CN" altLang="en-US" sz="2800" u="none" dirty="0">
                <a:solidFill>
                  <a:schemeClr val="tx1"/>
                </a:solidFill>
                <a:latin typeface="Times New Roman" panose="02020603050405020304" pitchFamily="18" charset="0"/>
                <a:ea typeface="+mn-ea"/>
                <a:cs typeface="Times New Roman" panose="02020603050405020304" pitchFamily="18" charset="0"/>
              </a:rPr>
              <a:t>被称为</a:t>
            </a:r>
            <a:r>
              <a:rPr lang="zh-CN" altLang="en-US" sz="2800" u="none" dirty="0">
                <a:solidFill>
                  <a:srgbClr val="FF0000"/>
                </a:solidFill>
                <a:latin typeface="Times New Roman" panose="02020603050405020304" pitchFamily="18" charset="0"/>
                <a:ea typeface="+mn-ea"/>
                <a:cs typeface="Times New Roman" panose="02020603050405020304" pitchFamily="18" charset="0"/>
              </a:rPr>
              <a:t>激活函数（</a:t>
            </a:r>
            <a:r>
              <a:rPr lang="en-US" altLang="en-US" sz="2800" u="none" dirty="0">
                <a:solidFill>
                  <a:srgbClr val="FF0000"/>
                </a:solidFill>
                <a:latin typeface="Times New Roman" panose="02020603050405020304" pitchFamily="18" charset="0"/>
                <a:ea typeface="+mn-ea"/>
                <a:cs typeface="Times New Roman" panose="02020603050405020304" pitchFamily="18" charset="0"/>
              </a:rPr>
              <a:t>activation function</a:t>
            </a:r>
            <a:r>
              <a:rPr lang="zh-CN" altLang="en-US" sz="2800" u="none" dirty="0">
                <a:solidFill>
                  <a:srgbClr val="FF0000"/>
                </a:solidFill>
                <a:latin typeface="Times New Roman" panose="02020603050405020304" pitchFamily="18" charset="0"/>
                <a:ea typeface="+mn-ea"/>
                <a:cs typeface="Times New Roman" panose="02020603050405020304" pitchFamily="18" charset="0"/>
              </a:rPr>
              <a:t>）</a:t>
            </a:r>
            <a:endParaRPr lang="zh-CN" altLang="en-US" sz="2800" u="none" dirty="0">
              <a:solidFill>
                <a:srgbClr val="FF0000"/>
              </a:solidFill>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7590,&quot;width&quot;:16280}"/>
</p:tagLst>
</file>

<file path=ppt/tags/tag7.xml><?xml version="1.0" encoding="utf-8"?>
<p:tagLst xmlns:p="http://schemas.openxmlformats.org/presentationml/2006/main">
  <p:tag name="KSO_WPP_MARK_KEY" val="31bd6e40-3dfc-4ddb-87f5-37842c9b6b4f"/>
  <p:tag name="COMMONDATA" val="eyJoZGlkIjoiODQzYmFkMjZhNTRjZTViMjMzZDdlNDYxNDc4YTNkZ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4266</Words>
  <Application>WPS 演示</Application>
  <PresentationFormat>全屏显示(4:3)</PresentationFormat>
  <Paragraphs>606</Paragraphs>
  <Slides>67</Slides>
  <Notes>12</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12</vt:i4>
      </vt:variant>
      <vt:variant>
        <vt:lpstr>幻灯片标题</vt:lpstr>
      </vt:variant>
      <vt:variant>
        <vt:i4>67</vt:i4>
      </vt:variant>
    </vt:vector>
  </HeadingPairs>
  <TitlesOfParts>
    <vt:vector size="100" baseType="lpstr">
      <vt:lpstr>Arial</vt:lpstr>
      <vt:lpstr>宋体</vt:lpstr>
      <vt:lpstr>Wingdings</vt:lpstr>
      <vt:lpstr>Lucida Sans Unicode</vt:lpstr>
      <vt:lpstr>굴림</vt:lpstr>
      <vt:lpstr>Malgun Gothic</vt:lpstr>
      <vt:lpstr>Calibri</vt:lpstr>
      <vt:lpstr>Times New Roman</vt:lpstr>
      <vt:lpstr>Verdana</vt:lpstr>
      <vt:lpstr>微软雅黑</vt:lpstr>
      <vt:lpstr>华文楷体</vt:lpstr>
      <vt:lpstr>Garamond</vt:lpstr>
      <vt:lpstr>楷体</vt:lpstr>
      <vt:lpstr>黑体</vt:lpstr>
      <vt:lpstr>Arial Unicode MS</vt:lpstr>
      <vt:lpstr>STSongti-SC-Regular</vt:lpstr>
      <vt:lpstr>Segoe Print</vt:lpstr>
      <vt:lpstr>幼圆</vt:lpstr>
      <vt:lpstr>BatangChe</vt:lpstr>
      <vt:lpstr>Microsoft YaHei UI</vt:lpstr>
      <vt:lpstr>Office 主题</vt:lpstr>
      <vt:lpstr>Paint.Picture</vt:lpstr>
      <vt:lpstr>Paint.Picture</vt:lpstr>
      <vt:lpstr>Paint.Picture</vt:lpstr>
      <vt:lpstr>PBrush</vt:lpstr>
      <vt:lpstr>PBrush</vt:lpstr>
      <vt:lpstr>PBrush</vt:lpstr>
      <vt:lpstr>PBrush</vt:lpstr>
      <vt:lpstr>PBrush</vt:lpstr>
      <vt:lpstr>PBrush</vt:lpstr>
      <vt:lpstr>PBrush</vt:lpstr>
      <vt:lpstr>Paint.Picture</vt:lpstr>
      <vt:lpstr>Paint.Picture</vt:lpstr>
      <vt:lpstr>第四讲 基本分类方法 </vt:lpstr>
      <vt:lpstr>目 录</vt:lpstr>
      <vt:lpstr>目 录</vt:lpstr>
      <vt:lpstr>回归 vs 分类</vt:lpstr>
      <vt:lpstr>三种分类方法</vt:lpstr>
      <vt:lpstr>三种分类方法</vt:lpstr>
      <vt:lpstr>（2）概率生成式模型 </vt:lpstr>
      <vt:lpstr>三种分类方法</vt:lpstr>
      <vt:lpstr>从回归到分类</vt:lpstr>
      <vt:lpstr>激活函数</vt:lpstr>
      <vt:lpstr>线性分类模型</vt:lpstr>
      <vt:lpstr>线性分类模型</vt:lpstr>
      <vt:lpstr>Example in 1D </vt:lpstr>
      <vt:lpstr>Example in 2D </vt:lpstr>
      <vt:lpstr>Example in 3D </vt:lpstr>
      <vt:lpstr>目 录</vt:lpstr>
      <vt:lpstr>判别函数 </vt:lpstr>
      <vt:lpstr>线性判别函数的几何性质</vt:lpstr>
      <vt:lpstr>线性判别函数的几何性质</vt:lpstr>
      <vt:lpstr>Geometry</vt:lpstr>
      <vt:lpstr>线性判别函数的几何性质</vt:lpstr>
      <vt:lpstr>线性判别函数的决策规则</vt:lpstr>
      <vt:lpstr>多分类情形</vt:lpstr>
      <vt:lpstr>多分类情形</vt:lpstr>
      <vt:lpstr>目 录</vt:lpstr>
      <vt:lpstr>感知器</vt:lpstr>
      <vt:lpstr>感知器 (Rosenblatt 1962)</vt:lpstr>
      <vt:lpstr>感知器的学习过程</vt:lpstr>
      <vt:lpstr>感知器参数学习的更新过程</vt:lpstr>
      <vt:lpstr>目 录</vt:lpstr>
      <vt:lpstr>概率生成式模型 </vt:lpstr>
      <vt:lpstr>概率生成式模型 </vt:lpstr>
      <vt:lpstr>后验概率</vt:lpstr>
      <vt:lpstr>Logistic sigmoid Function</vt:lpstr>
      <vt:lpstr>Softmax: Generalization of logistic sigmoid</vt:lpstr>
      <vt:lpstr>概率生成式模型 </vt:lpstr>
      <vt:lpstr>类条件概率密度：Gaussian分布                                          （连续输入）</vt:lpstr>
      <vt:lpstr>PowerPoint 演示文稿</vt:lpstr>
      <vt:lpstr>示例：协方差矩阵相同</vt:lpstr>
      <vt:lpstr>示例：线性决策面</vt:lpstr>
      <vt:lpstr>示例：协方差矩阵不同</vt:lpstr>
      <vt:lpstr>二次决策面</vt:lpstr>
      <vt:lpstr>类条件概率密度：高斯分布</vt:lpstr>
      <vt:lpstr>类条件概率密度：高斯分布</vt:lpstr>
      <vt:lpstr>概率生成式模型 </vt:lpstr>
      <vt:lpstr>极大似然参数估计</vt:lpstr>
      <vt:lpstr>极大似然参数估计</vt:lpstr>
      <vt:lpstr>概率生成式模型 </vt:lpstr>
      <vt:lpstr>朴素贝叶斯分类器</vt:lpstr>
      <vt:lpstr>朴素贝叶斯分类器</vt:lpstr>
      <vt:lpstr>举例</vt:lpstr>
      <vt:lpstr>举例-解</vt:lpstr>
      <vt:lpstr>目 录</vt:lpstr>
      <vt:lpstr>问题提出</vt:lpstr>
      <vt:lpstr>Logistic回归-1</vt:lpstr>
      <vt:lpstr>Logistic回归-1</vt:lpstr>
      <vt:lpstr>PowerPoint 演示文稿</vt:lpstr>
      <vt:lpstr>目 录</vt:lpstr>
      <vt:lpstr>性能度量</vt:lpstr>
      <vt:lpstr>性能度量</vt:lpstr>
      <vt:lpstr>性能度量</vt:lpstr>
      <vt:lpstr>性能度量</vt:lpstr>
      <vt:lpstr>性能度量</vt:lpstr>
      <vt:lpstr>性能度量</vt:lpstr>
      <vt:lpstr>性能度量</vt:lpstr>
      <vt:lpstr>本章阅读</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Linear Methods for Regression</dc:title>
  <dc:creator>bi</dc:creator>
  <cp:lastModifiedBy>伯恩</cp:lastModifiedBy>
  <cp:revision>449</cp:revision>
  <dcterms:created xsi:type="dcterms:W3CDTF">2006-01-24T01:31:00Z</dcterms:created>
  <dcterms:modified xsi:type="dcterms:W3CDTF">2023-03-09T15:46:54Z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AE4EA975732340A992D2AE8928C3E36B</vt:lpwstr>
  </property>
</Properties>
</file>